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789" r:id="rId3"/>
    <p:sldId id="826" r:id="rId4"/>
    <p:sldId id="825" r:id="rId5"/>
    <p:sldId id="782" r:id="rId6"/>
    <p:sldId id="793" r:id="rId7"/>
    <p:sldId id="762" r:id="rId8"/>
    <p:sldId id="767" r:id="rId9"/>
    <p:sldId id="796" r:id="rId10"/>
    <p:sldId id="787" r:id="rId11"/>
    <p:sldId id="788" r:id="rId12"/>
    <p:sldId id="802" r:id="rId13"/>
    <p:sldId id="771" r:id="rId14"/>
    <p:sldId id="775" r:id="rId15"/>
    <p:sldId id="772" r:id="rId16"/>
    <p:sldId id="763" r:id="rId17"/>
    <p:sldId id="824" r:id="rId18"/>
    <p:sldId id="764" r:id="rId19"/>
    <p:sldId id="765" r:id="rId20"/>
    <p:sldId id="769" r:id="rId21"/>
    <p:sldId id="790" r:id="rId22"/>
    <p:sldId id="814" r:id="rId23"/>
    <p:sldId id="815" r:id="rId24"/>
    <p:sldId id="794" r:id="rId25"/>
    <p:sldId id="784" r:id="rId26"/>
    <p:sldId id="777" r:id="rId27"/>
    <p:sldId id="807" r:id="rId28"/>
    <p:sldId id="797" r:id="rId29"/>
    <p:sldId id="795" r:id="rId30"/>
    <p:sldId id="776" r:id="rId31"/>
    <p:sldId id="806" r:id="rId32"/>
    <p:sldId id="778" r:id="rId33"/>
    <p:sldId id="770" r:id="rId34"/>
    <p:sldId id="818" r:id="rId35"/>
    <p:sldId id="821" r:id="rId36"/>
    <p:sldId id="822" r:id="rId37"/>
    <p:sldId id="801" r:id="rId38"/>
    <p:sldId id="799" r:id="rId39"/>
    <p:sldId id="803" r:id="rId40"/>
    <p:sldId id="820" r:id="rId41"/>
    <p:sldId id="819" r:id="rId42"/>
    <p:sldId id="808" r:id="rId43"/>
    <p:sldId id="823" r:id="rId44"/>
    <p:sldId id="791" r:id="rId45"/>
    <p:sldId id="810" r:id="rId46"/>
    <p:sldId id="766" r:id="rId47"/>
    <p:sldId id="270" r:id="rId48"/>
    <p:sldId id="261" r:id="rId49"/>
    <p:sldId id="804" r:id="rId50"/>
    <p:sldId id="761" r:id="rId51"/>
    <p:sldId id="781" r:id="rId52"/>
    <p:sldId id="780" r:id="rId53"/>
    <p:sldId id="816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71067" autoAdjust="0"/>
  </p:normalViewPr>
  <p:slideViewPr>
    <p:cSldViewPr snapToGrid="0" snapToObjects="1">
      <p:cViewPr>
        <p:scale>
          <a:sx n="100" d="100"/>
          <a:sy n="100" d="100"/>
        </p:scale>
        <p:origin x="-1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26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2DC2-11C8-F949-BEF7-E8A2F77D8086}" type="datetimeFigureOut">
              <a:rPr lang="de-DE" smtClean="0"/>
              <a:t>02.10.2020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BFC8-D0FF-5C45-B488-13D2F5BCF9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9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CAPM = </a:t>
            </a:r>
            <a:r>
              <a:rPr lang="en-US" b="1" dirty="0"/>
              <a:t>Capital asset pricing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CAPM lets investors quantify the expected return on investment given the risk, risk-free rate of return, expected market return, and the beta of an asset or portfolio.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CAPM relies on beta</a:t>
            </a:r>
            <a:endParaRPr lang="de-DE" dirty="0"/>
          </a:p>
          <a:p>
            <a:endParaRPr lang="de-DE" dirty="0"/>
          </a:p>
          <a:p>
            <a:r>
              <a:rPr lang="de-DE" dirty="0"/>
              <a:t>ABT = Arbitrage pricing </a:t>
            </a:r>
            <a:r>
              <a:rPr lang="de-DE" dirty="0" err="1"/>
              <a:t>theory</a:t>
            </a:r>
            <a:r>
              <a:rPr lang="de-DE" dirty="0"/>
              <a:t>: (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r>
              <a:rPr lang="de-DE" dirty="0"/>
              <a:t>- More </a:t>
            </a:r>
            <a:r>
              <a:rPr lang="de-DE" dirty="0" err="1"/>
              <a:t>factors</a:t>
            </a:r>
            <a:r>
              <a:rPr lang="de-DE" dirty="0"/>
              <a:t> like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1. </a:t>
            </a:r>
            <a:r>
              <a:rPr lang="en-US" dirty="0"/>
              <a:t>Asset returns are explained by systematic </a:t>
            </a:r>
            <a:r>
              <a:rPr lang="en-US" b="1" dirty="0"/>
              <a:t>factors</a:t>
            </a:r>
            <a:r>
              <a:rPr lang="en-US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Investors can build a portfolio of assets where specific risk is eliminated through diversification.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No arbitrage opportunity exists among well-diversified portfolios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60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FBFC8-D0FF-5C45-B488-13D2F5BCF90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71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-1"/>
          <a:stretch/>
        </p:blipFill>
        <p:spPr>
          <a:xfrm>
            <a:off x="-2" y="1159496"/>
            <a:ext cx="12192002" cy="56985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1" y="2248346"/>
            <a:ext cx="11360075" cy="89288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51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159496"/>
            <a:ext cx="12192000" cy="5698504"/>
          </a:xfrm>
          <a:prstGeom prst="rect">
            <a:avLst/>
          </a:prstGeom>
          <a:solidFill>
            <a:srgbClr val="062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408791" y="1570616"/>
            <a:ext cx="11360075" cy="5593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08791" y="2130014"/>
            <a:ext cx="7713233" cy="4260028"/>
          </a:xfrm>
        </p:spPr>
        <p:txBody>
          <a:bodyPr>
            <a:normAutofit/>
          </a:bodyPr>
          <a:lstStyle>
            <a:lvl1pPr marL="0" indent="-3600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Aufzählungspunkt hinzufügen</a:t>
            </a:r>
          </a:p>
          <a:p>
            <a:r>
              <a:rPr lang="de-DE" dirty="0"/>
              <a:t>Aufzählungspunkt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8283388" y="3238052"/>
            <a:ext cx="3908612" cy="36199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722" y="265489"/>
            <a:ext cx="1653087" cy="4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25625"/>
            <a:ext cx="11189064" cy="429547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56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21361" cy="42739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03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496" y="1839559"/>
            <a:ext cx="5493079" cy="34424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496" y="2302137"/>
            <a:ext cx="5493079" cy="3797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199" y="1839558"/>
            <a:ext cx="5521361" cy="34424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302137"/>
            <a:ext cx="5521360" cy="379744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7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90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83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497" y="1807285"/>
            <a:ext cx="7456162" cy="45182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84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04496" y="1807284"/>
            <a:ext cx="7456163" cy="4518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  <a:prstGeom prst="rect">
            <a:avLst/>
          </a:prstGeom>
        </p:spPr>
        <p:txBody>
          <a:bodyPr anchor="t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3"/>
          </p:nvPr>
        </p:nvSpPr>
        <p:spPr>
          <a:xfrm>
            <a:off x="504496" y="1148419"/>
            <a:ext cx="11189065" cy="43327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8154297" y="1807284"/>
            <a:ext cx="3539264" cy="42600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latin typeface="Corbel" charset="0"/>
                <a:ea typeface="Corbel" charset="0"/>
                <a:cs typeface="Corbe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52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8791" y="1825625"/>
            <a:ext cx="11458094" cy="426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Gruppierung 6"/>
          <p:cNvGrpSpPr/>
          <p:nvPr userDrawn="1"/>
        </p:nvGrpSpPr>
        <p:grpSpPr>
          <a:xfrm>
            <a:off x="0" y="6821949"/>
            <a:ext cx="12192000" cy="45719"/>
            <a:chOff x="1117406" y="3970421"/>
            <a:chExt cx="5563185" cy="1720516"/>
          </a:xfrm>
        </p:grpSpPr>
        <p:sp>
          <p:nvSpPr>
            <p:cNvPr id="8" name="Rechteck 7"/>
            <p:cNvSpPr/>
            <p:nvPr/>
          </p:nvSpPr>
          <p:spPr>
            <a:xfrm>
              <a:off x="4826196" y="3970421"/>
              <a:ext cx="1854395" cy="1720516"/>
            </a:xfrm>
            <a:prstGeom prst="rect">
              <a:avLst/>
            </a:prstGeom>
            <a:solidFill>
              <a:srgbClr val="2295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2971801" y="3970421"/>
              <a:ext cx="1854395" cy="1720516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117406" y="3970421"/>
              <a:ext cx="1854395" cy="1720516"/>
            </a:xfrm>
            <a:prstGeom prst="rect">
              <a:avLst/>
            </a:prstGeom>
            <a:solidFill>
              <a:srgbClr val="F59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59605"/>
                </a:solidFill>
              </a:endParaRPr>
            </a:p>
          </p:txBody>
        </p:sp>
      </p:grp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01375" y="6410427"/>
            <a:ext cx="907252" cy="273152"/>
          </a:xfrm>
          <a:prstGeom prst="rect">
            <a:avLst/>
          </a:prstGeom>
        </p:spPr>
      </p:pic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408791" y="354367"/>
            <a:ext cx="11458094" cy="6082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50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tx1"/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1.png"/><Relationship Id="rId18" Type="http://schemas.openxmlformats.org/officeDocument/2006/relationships/image" Target="../media/image24.png"/><Relationship Id="rId3" Type="http://schemas.openxmlformats.org/officeDocument/2006/relationships/image" Target="../media/image9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71.png"/><Relationship Id="rId5" Type="http://schemas.openxmlformats.org/officeDocument/2006/relationships/image" Target="../media/image112.png"/><Relationship Id="rId15" Type="http://schemas.openxmlformats.org/officeDocument/2006/relationships/image" Target="../media/image21.png"/><Relationship Id="rId10" Type="http://schemas.openxmlformats.org/officeDocument/2006/relationships/image" Target="../media/image161.png"/><Relationship Id="rId19" Type="http://schemas.openxmlformats.org/officeDocument/2006/relationships/image" Target="../media/image25.png"/><Relationship Id="rId4" Type="http://schemas.openxmlformats.org/officeDocument/2006/relationships/image" Target="../media/image102.png"/><Relationship Id="rId9" Type="http://schemas.openxmlformats.org/officeDocument/2006/relationships/image" Target="../media/image151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9.png"/><Relationship Id="rId7" Type="http://schemas.openxmlformats.org/officeDocument/2006/relationships/image" Target="../media/image10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axon.cs.byu.edu/~martinez/classes/678/Papers/Werbos_BPTT.pdf" TargetMode="External"/><Relationship Id="rId2" Type="http://schemas.openxmlformats.org/officeDocument/2006/relationships/hyperlink" Target="https://doi.org/10.1109/5.5833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deas.repec.org/s/upf/upfgen.html" TargetMode="External"/><Relationship Id="rId5" Type="http://schemas.openxmlformats.org/officeDocument/2006/relationships/hyperlink" Target="https://ideas.repec.org/p/upf/upfgen/691.html" TargetMode="External"/><Relationship Id="rId4" Type="http://schemas.openxmlformats.org/officeDocument/2006/relationships/hyperlink" Target="https://towardsdatascience.com/getting-rich-quick-with-machine-learning-and-stock-market-predictions-696802da94f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18" Type="http://schemas.openxmlformats.org/officeDocument/2006/relationships/image" Target="../media/image210.png"/><Relationship Id="rId3" Type="http://schemas.openxmlformats.org/officeDocument/2006/relationships/image" Target="../media/image600.png"/><Relationship Id="rId21" Type="http://schemas.openxmlformats.org/officeDocument/2006/relationships/image" Target="../media/image240.png"/><Relationship Id="rId7" Type="http://schemas.openxmlformats.org/officeDocument/2006/relationships/image" Target="../media/image100.png"/><Relationship Id="rId12" Type="http://schemas.openxmlformats.org/officeDocument/2006/relationships/image" Target="../media/image150.png"/><Relationship Id="rId17" Type="http://schemas.openxmlformats.org/officeDocument/2006/relationships/image" Target="../media/image200.png"/><Relationship Id="rId2" Type="http://schemas.openxmlformats.org/officeDocument/2006/relationships/image" Target="../media/image59.png"/><Relationship Id="rId16" Type="http://schemas.openxmlformats.org/officeDocument/2006/relationships/image" Target="../media/image190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19" Type="http://schemas.openxmlformats.org/officeDocument/2006/relationships/image" Target="../media/image22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Relationship Id="rId22" Type="http://schemas.openxmlformats.org/officeDocument/2006/relationships/image" Target="../media/image2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6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i="1" dirty="0"/>
              <a:t>Stock Price Prediction and Portfolio Optimization Using Recurrent Neural Networks and Autoencoders</a:t>
            </a:r>
            <a:endParaRPr lang="de-DE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8790" y="2536116"/>
            <a:ext cx="11360075" cy="892884"/>
          </a:xfrm>
        </p:spPr>
        <p:txBody>
          <a:bodyPr>
            <a:normAutofit/>
          </a:bodyPr>
          <a:lstStyle/>
          <a:p>
            <a:r>
              <a:rPr lang="de-DE" sz="1600" dirty="0" err="1"/>
              <a:t>Predictive</a:t>
            </a:r>
            <a:r>
              <a:rPr lang="de-DE" sz="1600" dirty="0"/>
              <a:t> Analytics World  2020 Berlin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560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18836" y="2314575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 tIns="72000" rIns="72000" bIns="72000" numCol="1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𝑖𝑚𝑖𝑧𝑒</m:t>
                          </m:r>
                        </m:fNam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sSup>
                        <m:sSup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de-DE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14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de-DE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400" b="0" i="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400" b="0" i="0" dirty="0">
                    <a:latin typeface="Corbel" panose="020B05030202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i</m:t>
                    </m:r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n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as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400" b="0" i="0" smtClean="0">
                            <a:latin typeface="Corbel" panose="020B0503020204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i</m:t>
                        </m:r>
                      </m:sub>
                    </m:sSub>
                  </m:oMath>
                </a14:m>
                <a:endParaRPr lang="de-DE" sz="14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vector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defined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dirty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as</m:t>
                    </m:r>
                    <m:r>
                      <m:rPr>
                        <m:nor/>
                      </m:rPr>
                      <a:rPr lang="de-DE" sz="1400" b="0" i="0" dirty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4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400" b="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4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400" b="0" i="0" smtClean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400" b="0" i="0" smtClean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400" i="0" smtClean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de-DE" sz="14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de-DE" sz="14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400" i="0">
                                      <a:latin typeface="Corbel" panose="020B0503020204020204" pitchFamily="34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4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de-DE" sz="1400" i="0">
                                  <a:latin typeface="Corbel" panose="020B050302020402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400" b="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weights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stocks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𝑒𝑞𝑢𝑎𝑙𝑠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400" b="0" i="0" smtClean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400" i="0">
                                      <a:latin typeface="Corbel" panose="020B0503020204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de-DE" sz="1400" i="0">
                                  <a:latin typeface="Corbel" panose="020B0503020204020204" pitchFamily="34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de-DE" sz="1400" i="0">
                                      <a:latin typeface="Corbel" panose="020B0503020204020204" pitchFamily="34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de-DE" sz="1400" b="0" i="0" smtClean="0">
                                      <a:latin typeface="Corbel" panose="020B0503020204020204" pitchFamily="34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de-DE" sz="1400" i="1" dirty="0">
                  <a:latin typeface="Corbel" panose="020B05030202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covariance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two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stock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returns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 1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and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 2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equals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cov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sz="1400" i="0">
                                <a:latin typeface="Corbel" panose="020B0503020204020204" pitchFamily="34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de-DE" sz="1400" i="0">
                                <a:latin typeface="Corbel" panose="020B05030202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de-DE" sz="1400" b="0" i="0" smtClean="0">
                            <a:latin typeface="Corbel" panose="020B05030202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sz="1400" i="0">
                                <a:latin typeface="Corbel" panose="020B0503020204020204" pitchFamily="34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de-DE" sz="1400" b="0" i="0" smtClean="0">
                                <a:latin typeface="Corbel" panose="020B05030202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𝑐𝑜𝑣𝑎𝑟𝑖𝑎𝑛𝑐𝑒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𝑠𝑡𝑜𝑐𝑘𝑠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is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cov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1400" b="0" i="0" smtClean="0">
                            <a:latin typeface="Corbel" panose="020B0503020204020204" pitchFamily="3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orbel" panose="020B0503020204020204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orbel" panose="020B0503020204020204" pitchFamily="34" charset="0"/>
                          </a:rPr>
                          <m:t>r</m:t>
                        </m:r>
                      </m:e>
                    </m:d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 = </m:t>
                    </m:r>
                    <m:r>
                      <m:rPr>
                        <m:nor/>
                      </m:rPr>
                      <a:rPr lang="de-DE" sz="1400" b="0" i="0" smtClean="0">
                        <a:latin typeface="Corbel" panose="020B0503020204020204" pitchFamily="34" charset="0"/>
                      </a:rPr>
                      <m:t>C</m:t>
                    </m:r>
                  </m:oMath>
                </a14:m>
                <a:endParaRPr lang="de-DE" sz="14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40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de-DE" sz="1400" b="0" i="1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platzhalter 2">
                <a:extLst>
                  <a:ext uri="{FF2B5EF4-FFF2-40B4-BE49-F238E27FC236}">
                    <a16:creationId xmlns:a16="http://schemas.microsoft.com/office/drawing/2014/main" id="{6DEF5A29-8F39-4C39-9C84-2C007286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8836" y="2314575"/>
                <a:ext cx="5674872" cy="4135268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215"/>
                </a:stretch>
              </a:blipFill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618836" y="1849866"/>
            <a:ext cx="8310354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Linear </a:t>
            </a:r>
            <a:r>
              <a:rPr lang="de-DE" sz="1400" b="1" dirty="0" err="1">
                <a:latin typeface="Corbel" panose="020B0503020204020204" pitchFamily="34" charset="0"/>
              </a:rPr>
              <a:t>programming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formulation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81FA88-62CC-4AB2-8098-6817F8BB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5" y="2220666"/>
            <a:ext cx="4673944" cy="31159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CA1D4-D2E7-4079-9E8A-D423117CC19B}"/>
              </a:ext>
            </a:extLst>
          </p:cNvPr>
          <p:cNvSpPr txBox="1"/>
          <p:nvPr/>
        </p:nvSpPr>
        <p:spPr>
          <a:xfrm>
            <a:off x="6837405" y="5476595"/>
            <a:ext cx="427884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XX: Source: https://medium.com/datadriveninvestor/simple-portfolio-optimization-harry-markowitz-mean-variance-model-using-excel-part-1-efc3f19a347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9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719FC7C-4299-4766-B8FF-9D712AFD3840}"/>
              </a:ext>
            </a:extLst>
          </p:cNvPr>
          <p:cNvSpPr txBox="1">
            <a:spLocks/>
          </p:cNvSpPr>
          <p:nvPr/>
        </p:nvSpPr>
        <p:spPr>
          <a:xfrm flipH="1">
            <a:off x="590219" y="2314575"/>
            <a:ext cx="5505779" cy="2451389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The covariance looks for a linear relationship between two variables. Hence it can be fallacious in situations where two variable have a relationship, but it is nonlinear.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" dirty="0">
              <a:latin typeface="Corbel" panose="020B05030202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Covariance is strongly influence by outliers.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0" dirty="0">
              <a:latin typeface="Corbel" panose="020B05030202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</a:rPr>
              <a:t>Heteroscedasticity, a situation in which the one variable has unequal variability across the range of values of the second variable, leads to misleading covariance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Pitfalls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covariance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matrices</a:t>
            </a:r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13" name="Textplatzhalter 91">
            <a:extLst>
              <a:ext uri="{FF2B5EF4-FFF2-40B4-BE49-F238E27FC236}">
                <a16:creationId xmlns:a16="http://schemas.microsoft.com/office/drawing/2014/main" id="{F2EF5F0F-E80F-4088-A733-BC394637D81C}"/>
              </a:ext>
            </a:extLst>
          </p:cNvPr>
          <p:cNvSpPr txBox="1">
            <a:spLocks/>
          </p:cNvSpPr>
          <p:nvPr/>
        </p:nvSpPr>
        <p:spPr>
          <a:xfrm>
            <a:off x="430497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45E0B1-641A-4C41-9B26-13F549842A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026" y="2220666"/>
            <a:ext cx="4270837" cy="31051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8DDD79-1930-4C20-B566-A33A94AF2988}"/>
              </a:ext>
            </a:extLst>
          </p:cNvPr>
          <p:cNvSpPr txBox="1"/>
          <p:nvPr/>
        </p:nvSpPr>
        <p:spPr>
          <a:xfrm>
            <a:off x="6781799" y="5688813"/>
            <a:ext cx="477289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XX: Anscombe's quartet: All four sets are identical when examined using simple summary statistics but vary considerably when graphed.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18" y="5039302"/>
                <a:ext cx="5505779" cy="1410541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4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400" dirty="0">
                    <a:latin typeface="Corbel" panose="020B0503020204020204" pitchFamily="34" charset="0"/>
                  </a:rPr>
                  <a:t> Methods (</a:t>
                </a:r>
                <a:r>
                  <a:rPr lang="de-DE" sz="1400" dirty="0" err="1">
                    <a:latin typeface="Corbel" panose="020B0503020204020204" pitchFamily="34" charset="0"/>
                  </a:rPr>
                  <a:t>Ledoit</a:t>
                </a:r>
                <a:r>
                  <a:rPr lang="de-DE" sz="1400" dirty="0">
                    <a:latin typeface="Corbel" panose="020B0503020204020204" pitchFamily="34" charset="0"/>
                  </a:rPr>
                  <a:t> &amp; Wolf, 2003)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400" b="0" dirty="0">
                  <a:latin typeface="Corbel" panose="020B0503020204020204" pitchFamily="34" charset="0"/>
                </a:endParaRPr>
              </a:p>
              <a:p>
                <a:pPr marL="180975" indent="0">
                  <a:buNone/>
                </a:pPr>
                <a:r>
                  <a:rPr lang="de-DE" sz="1400" dirty="0" err="1">
                    <a:latin typeface="Corbel" panose="020B0503020204020204" pitchFamily="34" charset="0"/>
                  </a:rPr>
                  <a:t>where</a:t>
                </a:r>
                <a:r>
                  <a:rPr lang="de-DE" sz="1400" dirty="0">
                    <a:latin typeface="Corbel" panose="020B0503020204020204" pitchFamily="34" charset="0"/>
                  </a:rPr>
                  <a:t>: </a:t>
                </a:r>
              </a:p>
              <a:p>
                <a:pPr marL="466725" indent="-285750"/>
                <a:r>
                  <a:rPr lang="de-DE" sz="1400" dirty="0">
                    <a:latin typeface="Corbel" panose="020B0503020204020204" pitchFamily="34" charset="0"/>
                  </a:rPr>
                  <a:t>B </a:t>
                </a:r>
                <a:r>
                  <a:rPr lang="de-DE" sz="1400" dirty="0" err="1">
                    <a:latin typeface="Corbel" panose="020B0503020204020204" pitchFamily="34" charset="0"/>
                  </a:rPr>
                  <a:t>is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the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estimator</a:t>
                </a:r>
                <a:r>
                  <a:rPr lang="de-DE" sz="1400" dirty="0">
                    <a:latin typeface="Corbel" panose="020B0503020204020204" pitchFamily="34" charset="0"/>
                  </a:rPr>
                  <a:t> and </a:t>
                </a:r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marL="466725" indent="-285750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is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the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shrinkage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  <a:r>
                  <a:rPr lang="de-DE" sz="1400" dirty="0" err="1">
                    <a:latin typeface="Corbel" panose="020B0503020204020204" pitchFamily="34" charset="0"/>
                  </a:rPr>
                  <a:t>constant</a:t>
                </a:r>
                <a:r>
                  <a:rPr lang="de-DE" sz="1400" dirty="0">
                    <a:latin typeface="Corbel" panose="020B050302020402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de-DE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510986C-5843-461A-ABDB-A3915026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18" y="5039302"/>
                <a:ext cx="5505779" cy="1410541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110" b="-7725"/>
                </a:stretch>
              </a:blipFill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platzhalter 91">
            <a:extLst>
              <a:ext uri="{FF2B5EF4-FFF2-40B4-BE49-F238E27FC236}">
                <a16:creationId xmlns:a16="http://schemas.microsoft.com/office/drawing/2014/main" id="{02A00FDE-C981-471B-B327-A14B65F20C1B}"/>
              </a:ext>
            </a:extLst>
          </p:cNvPr>
          <p:cNvSpPr txBox="1">
            <a:spLocks/>
          </p:cNvSpPr>
          <p:nvPr/>
        </p:nvSpPr>
        <p:spPr>
          <a:xfrm>
            <a:off x="590222" y="4580564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latin typeface="Corbel" panose="020B0503020204020204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170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Convert</a:t>
            </a:r>
            <a:r>
              <a:rPr lang="de-DE" dirty="0"/>
              <a:t> Time Series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/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535BB1-FB33-433B-9263-7257984DC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2972020"/>
                <a:ext cx="407697" cy="381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/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3C40D29-3D9B-41F6-939F-F5D48141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3553412"/>
                <a:ext cx="407697" cy="38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/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1208D67-3E4D-4683-A761-FA797DB7D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/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74328CD9-15EA-4B68-91AC-3B9CF5DFA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/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8D635C6E-716B-4F46-B27D-34DE32272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/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47329B4-8A62-4F8A-A08C-D40E229D7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346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C52C77C5-2719-42D6-A630-38C9A60ABEB5}"/>
              </a:ext>
            </a:extLst>
          </p:cNvPr>
          <p:cNvSpPr txBox="1"/>
          <p:nvPr/>
        </p:nvSpPr>
        <p:spPr>
          <a:xfrm>
            <a:off x="4694293" y="4366539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Sliding</a:t>
            </a: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11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windows</a:t>
            </a:r>
            <a:endParaRPr lang="de-DE" sz="11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/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1D3B8F63-96D4-4F67-B618-68C53A206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2972020"/>
                <a:ext cx="407697" cy="381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/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588038AD-B0E0-468F-97D3-567296B5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3553412"/>
                <a:ext cx="407697" cy="3816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/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9564541-ADD1-4117-8F29-1610A8865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13480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/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C5A66E3-5F58-4BDF-A22C-5EBAC6E7D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4716196"/>
                <a:ext cx="407697" cy="381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/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D15A0BCA-E65D-4E93-BA12-4BC28DEAA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297588"/>
                <a:ext cx="407697" cy="381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/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5AB6447-6C0B-4FA0-8784-49CC866F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10" y="587898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/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EF5B4F33-1BA3-4677-B6F4-DA853A42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4033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/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AD4B5EB6-2E02-4C32-B896-AD83170BC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2984791"/>
                <a:ext cx="407697" cy="381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/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CD362A8F-12DC-4BDC-92BA-F308A4879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3566183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/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69B5A7D-93D0-4C95-BA10-B85B28808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1475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/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71F4DC9-8E9E-4C3B-93D4-9F45EB339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4728967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/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0E4E0D0E-FB42-4906-9CD3-C5D05DF34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6" y="5310359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/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A096D25C-AF4F-47E4-8339-D6FBCE141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1811638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/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FBB3BB6C-4083-412B-87B8-AE76028B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393030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/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36AAC98-DED7-41FF-867F-62FBFF720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2974422"/>
                <a:ext cx="407697" cy="381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/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9791E6C5-DB50-4CB7-B187-0ED37041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3555814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/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57859736-1EBF-4A43-A360-7DDE7CDFE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137206"/>
                <a:ext cx="407697" cy="3816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/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EBBB92EA-7972-48E0-9F90-9A401BB0A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84" y="4718598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/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8FD69C0B-248F-48A9-ACD2-1FE5C1F7B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208740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/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E21123F-C6CF-4F6D-A2A9-288850A74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1790132"/>
                <a:ext cx="407697" cy="3816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/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88CA347-8DC6-41A2-AB3E-28BDAB027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371524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/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452907D5-D13E-432C-9E02-EA240DA92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2952916"/>
                <a:ext cx="407697" cy="3816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/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993DBFD9-6DBE-4319-9FC6-C72F8D209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3534308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/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E7AF6B0-5375-48FB-A90C-48169C64F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1" y="4115700"/>
                <a:ext cx="407697" cy="381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/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DDBD3029-93EC-492D-8E1F-8DDF37725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629899"/>
                <a:ext cx="407697" cy="381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/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B547DD6-289F-4999-A756-3F7247258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211291"/>
                <a:ext cx="407697" cy="3816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/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B3B3C4-6FD4-4A63-9823-81E783DE4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1792683"/>
                <a:ext cx="407697" cy="381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/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555949A-3D8C-41E2-A4F6-6D1EEB091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374075"/>
                <a:ext cx="407697" cy="3816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/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40CB029-4584-48FD-975E-47A89521E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2955467"/>
                <a:ext cx="407697" cy="3816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/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894A52AA-B5E7-4EB2-95BB-440A63547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02" y="3536859"/>
                <a:ext cx="407697" cy="3816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en-US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LSTM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CDA35BB-5FFA-423B-810E-4A9A0AC91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3208521" cy="4273961"/>
          </a:xfrm>
        </p:spPr>
        <p:txBody>
          <a:bodyPr>
            <a:normAutofit/>
          </a:bodyPr>
          <a:lstStyle/>
          <a:p>
            <a:endParaRPr lang="en-US" sz="14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  <a:cs typeface="Calibri" panose="020F0502020204030204" pitchFamily="34" charset="0"/>
              </a:rPr>
              <a:t>Recurrent neural networks (RNNs) process sequential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rbel" panose="020B0503020204020204" pitchFamily="34" charset="0"/>
                <a:cs typeface="Calibri" panose="020F0502020204030204" pitchFamily="34" charset="0"/>
              </a:rPr>
              <a:t>Each state of the RNN is therefore a function depending on its previous states.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164BEF-1A2B-409B-BF78-EB538F61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58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The recurrent neuron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defined as:</a:t>
                </a: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w</a:t>
                </a:r>
                <a:r>
                  <a:rPr lang="en-US" sz="14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400" b="1" dirty="0">
                    <a:latin typeface="Corbel" panose="020B0503020204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the activation function (e.g. sigmoid, tanh, </a:t>
                </a:r>
                <a:r>
                  <a:rPr lang="en-US" sz="1400" dirty="0" err="1">
                    <a:latin typeface="Corbel" panose="020B0503020204020204" pitchFamily="34" charset="0"/>
                    <a:cs typeface="Calibri" panose="020F0502020204030204" pitchFamily="34" charset="0"/>
                  </a:rPr>
                  <a:t>ReLU</a:t>
                </a: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) 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are weight matrices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is a bias term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current input</a:t>
                </a:r>
              </a:p>
              <a:p>
                <a:pPr marL="92075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 is the prior state</a:t>
                </a:r>
              </a:p>
              <a:p>
                <a:pPr marL="0" indent="0">
                  <a:buNone/>
                </a:pPr>
                <a:endParaRPr lang="en-US" sz="1400" dirty="0">
                  <a:latin typeface="Corbel" panose="020B050302020402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  <a:cs typeface="Calibri" panose="020F0502020204030204" pitchFamily="34" charset="0"/>
                  </a:rPr>
                  <a:t>Training an RNN is only possible with Backward Propagation Through Time (BPTT), which in some cases can lead to the vanishing or exploding gradient problem.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22B800A-D835-49DB-8C6D-DCBF3B149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4496" y="1825625"/>
                <a:ext cx="4347590" cy="4273961"/>
              </a:xfrm>
              <a:blipFill>
                <a:blip r:embed="rId2"/>
                <a:stretch>
                  <a:fillRect l="-421" t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RNNs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50139A-CA4B-4D35-A3B8-0F500C7A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93" y="1825625"/>
            <a:ext cx="6944609" cy="327359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4BDA234-33DA-4C00-9C57-C37FA6E391D5}"/>
              </a:ext>
            </a:extLst>
          </p:cNvPr>
          <p:cNvSpPr txBox="1"/>
          <p:nvPr/>
        </p:nvSpPr>
        <p:spPr>
          <a:xfrm>
            <a:off x="504497" y="2273012"/>
            <a:ext cx="410690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2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4DEB39E-B6D7-4A5B-888B-DEC7C83F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09" y="1825625"/>
            <a:ext cx="7354493" cy="3466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 RNN?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Corbel" charset="0"/>
                    <a:ea typeface="Corbel" charset="0"/>
                    <a:cs typeface="Corbe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/>
                  <a:t>The objective of the BPTT algorithm [</a:t>
                </a:r>
                <a:r>
                  <a:rPr lang="en-US" sz="1400" dirty="0" err="1"/>
                  <a:t>Werbos</a:t>
                </a:r>
                <a:r>
                  <a:rPr lang="en-US" sz="1400" dirty="0"/>
                  <a:t>, 1990]</a:t>
                </a:r>
                <a:br>
                  <a:rPr lang="en-US" sz="1400" dirty="0"/>
                </a:br>
                <a:r>
                  <a:rPr lang="en-US" sz="1400" dirty="0"/>
                  <a:t>is to update the weight matrix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400" dirty="0"/>
                  <a:t> at any timepoint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to minimize the global loss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, defined by the sum of the loss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The gradient of the global loss is then defined by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400" dirty="0"/>
                  <a:t>Applying the chain rule and some substitutions we obtain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0" indent="0">
                  <a:buFont typeface="Arial"/>
                  <a:buNone/>
                </a:pPr>
                <a:r>
                  <a:rPr lang="en-US" sz="1600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nary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Inhaltsplatzhalter 6">
                <a:extLst>
                  <a:ext uri="{FF2B5EF4-FFF2-40B4-BE49-F238E27FC236}">
                    <a16:creationId xmlns:a16="http://schemas.microsoft.com/office/drawing/2014/main" id="{495D97BB-BF3B-4743-87F7-31240295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48" y="1696531"/>
                <a:ext cx="4101525" cy="4424868"/>
              </a:xfrm>
              <a:prstGeom prst="rect">
                <a:avLst/>
              </a:prstGeom>
              <a:blipFill>
                <a:blip r:embed="rId3"/>
                <a:stretch>
                  <a:fillRect l="-446" t="-551" b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7A6B52B3-F141-424B-9446-163AEE6AB0A3}"/>
              </a:ext>
            </a:extLst>
          </p:cNvPr>
          <p:cNvSpPr/>
          <p:nvPr/>
        </p:nvSpPr>
        <p:spPr>
          <a:xfrm>
            <a:off x="2609701" y="4973550"/>
            <a:ext cx="479639" cy="899885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5F36D3-F73C-4C39-BA62-E776CEBAF28F}"/>
              </a:ext>
            </a:extLst>
          </p:cNvPr>
          <p:cNvSpPr/>
          <p:nvPr/>
        </p:nvSpPr>
        <p:spPr>
          <a:xfrm>
            <a:off x="3089340" y="4972616"/>
            <a:ext cx="479639" cy="899885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327E2D-FB81-4411-9FFA-2C1411675929}"/>
              </a:ext>
            </a:extLst>
          </p:cNvPr>
          <p:cNvSpPr/>
          <p:nvPr/>
        </p:nvSpPr>
        <p:spPr>
          <a:xfrm>
            <a:off x="3568979" y="4972615"/>
            <a:ext cx="479639" cy="899885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0910D7-E01E-4FF7-AA8B-D3B969F1A94A}"/>
              </a:ext>
            </a:extLst>
          </p:cNvPr>
          <p:cNvSpPr txBox="1"/>
          <p:nvPr/>
        </p:nvSpPr>
        <p:spPr>
          <a:xfrm>
            <a:off x="488948" y="2717628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D06A23E-687F-4252-AC5D-D7E46AAEBA1C}"/>
              </a:ext>
            </a:extLst>
          </p:cNvPr>
          <p:cNvSpPr txBox="1"/>
          <p:nvPr/>
        </p:nvSpPr>
        <p:spPr>
          <a:xfrm>
            <a:off x="488948" y="3801819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de-DE" sz="16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AD88404-07AB-485C-A58B-5A2185B3381C}"/>
              </a:ext>
            </a:extLst>
          </p:cNvPr>
          <p:cNvSpPr txBox="1"/>
          <p:nvPr/>
        </p:nvSpPr>
        <p:spPr>
          <a:xfrm>
            <a:off x="438935" y="5280607"/>
            <a:ext cx="41389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b="0" i="0" u="none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(4)</a:t>
            </a:r>
            <a:endParaRPr lang="en-US" sz="1600" b="0" i="0" u="none" baseline="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72DFA5F-DAF7-4676-8428-E32CDC7AB3EB}"/>
              </a:ext>
            </a:extLst>
          </p:cNvPr>
          <p:cNvSpPr/>
          <p:nvPr/>
        </p:nvSpPr>
        <p:spPr>
          <a:xfrm>
            <a:off x="10273027" y="3291589"/>
            <a:ext cx="1010922" cy="431223"/>
          </a:xfrm>
          <a:prstGeom prst="rect">
            <a:avLst/>
          </a:prstGeom>
          <a:noFill/>
          <a:ln w="12700">
            <a:solidFill>
              <a:srgbClr val="7C0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6EF6655-DC7F-41DF-A893-F2062B731C2B}"/>
              </a:ext>
            </a:extLst>
          </p:cNvPr>
          <p:cNvSpPr/>
          <p:nvPr/>
        </p:nvSpPr>
        <p:spPr>
          <a:xfrm>
            <a:off x="10814050" y="2774219"/>
            <a:ext cx="393702" cy="948594"/>
          </a:xfrm>
          <a:prstGeom prst="rect">
            <a:avLst/>
          </a:prstGeom>
          <a:noFill/>
          <a:ln w="12700">
            <a:solidFill>
              <a:srgbClr val="3F7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ln>
                <a:solidFill>
                  <a:srgbClr val="3F7BFD"/>
                </a:solidFill>
              </a:ln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837F971-2291-48DE-8180-78C7DDD12754}"/>
              </a:ext>
            </a:extLst>
          </p:cNvPr>
          <p:cNvSpPr/>
          <p:nvPr/>
        </p:nvSpPr>
        <p:spPr>
          <a:xfrm>
            <a:off x="10750550" y="2273300"/>
            <a:ext cx="533399" cy="1001837"/>
          </a:xfrm>
          <a:prstGeom prst="rect">
            <a:avLst/>
          </a:prstGeom>
          <a:noFill/>
          <a:ln w="12700">
            <a:solidFill>
              <a:srgbClr val="3D6A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0" i="0" u="none" baseline="0" dirty="0">
              <a:solidFill>
                <a:srgbClr val="66666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6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also applied in combination with recurrent neural networks (RNN) on timeseries data (e.g. (Bao et al., 2017)).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7E10D6F-FBC5-4DB1-A782-604D95A84446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A05889F-0FA7-4962-A88F-8236C6EA8AF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D0CF944-C111-4F0F-A9A5-949B2E6AA343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572953BF-4ECD-4119-8BEA-46C39057C9F1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A186D48-E001-4B10-BD30-951FB016EB25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4270EC9-127E-4348-851E-41F60099A621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FDC2FEC-06F0-4959-94A9-25213AC5207B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58B5B06E-98E4-4548-BF3F-E5E9E38C683E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87C9C97-6D87-455A-9DF7-67D1660A8E4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5731C0D-C8A2-4594-BD1D-32F35744E1C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reihandform: Form 33">
                  <a:extLst>
                    <a:ext uri="{FF2B5EF4-FFF2-40B4-BE49-F238E27FC236}">
                      <a16:creationId xmlns:a16="http://schemas.microsoft.com/office/drawing/2014/main" id="{838B61DD-3E91-41EB-9236-A91BC316E2A2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9CA26BF-27C2-4815-9144-6C5F95FB405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E5368C8-C5B8-4769-A1FA-A61D3F747E9B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66739E6-82AD-404E-88F3-4A8981278D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3C67F919-F9BD-4A59-AC3A-530A4D852BAB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6E6A8E4E-42CC-4710-950A-82D8460CE7B0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A68F31D5-2D6A-4F86-8B05-2EAABFEA7070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BA6ED398-24EE-4740-85AC-E12B045D86BB}"/>
                </a:ext>
              </a:extLst>
            </p:cNvPr>
            <p:cNvCxnSpPr>
              <a:cxnSpLocks/>
              <a:stCxn id="33" idx="2"/>
              <a:endCxn id="40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4E4F7F54-4FFD-4770-AE67-3BF2F531ED98}"/>
                </a:ext>
              </a:extLst>
            </p:cNvPr>
            <p:cNvCxnSpPr>
              <a:cxnSpLocks/>
              <a:stCxn id="34" idx="2"/>
              <a:endCxn id="40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18E54D6-FA01-4C7A-A5F8-B208B3713458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24DB1924-38E8-4B65-99DE-B0E19C19B639}"/>
                </a:ext>
              </a:extLst>
            </p:cNvPr>
            <p:cNvCxnSpPr>
              <a:cxnSpLocks/>
              <a:stCxn id="34" idx="2"/>
              <a:endCxn id="41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DC179AE-86F4-41C7-9D7C-578F6BC511EF}"/>
                </a:ext>
              </a:extLst>
            </p:cNvPr>
            <p:cNvCxnSpPr>
              <a:cxnSpLocks/>
              <a:stCxn id="33" idx="2"/>
              <a:endCxn id="41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30801FB-0380-49E0-B8DE-8464E5AFD1DD}"/>
                </a:ext>
              </a:extLst>
            </p:cNvPr>
            <p:cNvCxnSpPr>
              <a:cxnSpLocks/>
              <a:stCxn id="40" idx="2"/>
              <a:endCxn id="37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0915898F-6D52-4C95-89AE-DC21209E5ECE}"/>
                </a:ext>
              </a:extLst>
            </p:cNvPr>
            <p:cNvCxnSpPr>
              <a:cxnSpLocks/>
              <a:stCxn id="40" idx="2"/>
              <a:endCxn id="38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9A7DD3EF-BEB3-40DF-B0F2-DDDE5261FF78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EDC6B802-D6FC-44D5-A66E-E00B75CE26AC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BA431AB-37AF-4CA8-B49E-8F1BABC15B8D}"/>
                </a:ext>
              </a:extLst>
            </p:cNvPr>
            <p:cNvCxnSpPr>
              <a:cxnSpLocks/>
              <a:stCxn id="41" idx="2"/>
              <a:endCxn id="38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6F7EF263-05C7-4A73-8C11-35EA8D1A415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99C82483-FEB5-4FBD-B55E-8AA0814A4219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5B30F5-2199-4708-AD95-94BCC71E14AA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91CE1B6F-9885-484C-B403-5A33E4AEE275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69039E56-5EF4-4246-AE2A-5482C57874D3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1028A726-6B3B-49E9-B8E7-CBE98AC1867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A4A53328-8CC5-4CE2-B68A-F3DA8D1E8999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07C675A9-A128-459F-91EA-CDB3309B9746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088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An autoencoder is an unsupervised neural network that is trained to attempt to copy its input to its output [Goodfellow et al., 2016].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used for: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dimensionality reduction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removing structural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feature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outlier detection</a:t>
            </a:r>
            <a:r>
              <a:rPr lang="en-US" sz="1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Autoencoders are also applied in combination with recurrent neural networks (RNN) on timeseries data (e.g. (Bao et al., 2017)).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Autoencoders?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5803996" y="4451968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29745E-69A9-446C-BA01-32367326ABDF}"/>
              </a:ext>
            </a:extLst>
          </p:cNvPr>
          <p:cNvGrpSpPr/>
          <p:nvPr/>
        </p:nvGrpSpPr>
        <p:grpSpPr>
          <a:xfrm>
            <a:off x="1998121" y="10100000"/>
            <a:ext cx="15101605" cy="2246437"/>
            <a:chOff x="-13736454" y="10758456"/>
            <a:chExt cx="12176654" cy="2074525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AEFC7AE3-2E5C-4641-81BF-0B9918EAE522}"/>
                </a:ext>
              </a:extLst>
            </p:cNvPr>
            <p:cNvCxnSpPr>
              <a:cxnSpLocks/>
              <a:stCxn id="82" idx="3"/>
              <a:endCxn id="70" idx="1"/>
            </p:cNvCxnSpPr>
            <p:nvPr/>
          </p:nvCxnSpPr>
          <p:spPr>
            <a:xfrm>
              <a:off x="-12312070" y="11519666"/>
              <a:ext cx="1780266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DA1BC082-D72D-4EF0-9C66-5D001EDAB63B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681B21F-E137-4686-9B0D-BDEF3D4100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6081257-B73E-4676-BFF5-E3690D74A6F1}"/>
                </a:ext>
              </a:extLst>
            </p:cNvPr>
            <p:cNvSpPr txBox="1"/>
            <p:nvPr/>
          </p:nvSpPr>
          <p:spPr>
            <a:xfrm>
              <a:off x="-3933482" y="12349801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D51D26AF-5622-4A9F-9357-D0FC4CA3771A}"/>
                </a:ext>
              </a:extLst>
            </p:cNvPr>
            <p:cNvSpPr/>
            <p:nvPr/>
          </p:nvSpPr>
          <p:spPr>
            <a:xfrm>
              <a:off x="-10531804" y="10758456"/>
              <a:ext cx="1424384" cy="15224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rgbClr val="666666"/>
                  </a:solidFill>
                  <a:latin typeface="BMW Group Condensed" panose="020B0606020202020204" pitchFamily="34" charset="0"/>
                </a:rPr>
                <a:t>z</a:t>
              </a:r>
            </a:p>
          </p:txBody>
        </p: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2F10EC9-6450-4203-B9C3-DE36A4B388C5}"/>
                </a:ext>
              </a:extLst>
            </p:cNvPr>
            <p:cNvCxnSpPr>
              <a:cxnSpLocks/>
              <a:stCxn id="70" idx="3"/>
              <a:endCxn id="84" idx="1"/>
            </p:cNvCxnSpPr>
            <p:nvPr/>
          </p:nvCxnSpPr>
          <p:spPr>
            <a:xfrm>
              <a:off x="-9107420" y="11519667"/>
              <a:ext cx="2267170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E0D3968-B450-4BE3-982F-D22C1BF4462D}"/>
                </a:ext>
              </a:extLst>
            </p:cNvPr>
            <p:cNvSpPr/>
            <p:nvPr/>
          </p:nvSpPr>
          <p:spPr>
            <a:xfrm>
              <a:off x="-4517474" y="11540712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889D2231-1842-4149-AF1F-2F5C4079CAF3}"/>
                </a:ext>
              </a:extLst>
            </p:cNvPr>
            <p:cNvSpPr txBox="1"/>
            <p:nvPr/>
          </p:nvSpPr>
          <p:spPr>
            <a:xfrm>
              <a:off x="-3943958" y="11596308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H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idden Vector</a:t>
              </a: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0EB49E6-24A9-4B98-B477-E195D6FC93D8}"/>
                </a:ext>
              </a:extLst>
            </p:cNvPr>
            <p:cNvSpPr/>
            <p:nvPr/>
          </p:nvSpPr>
          <p:spPr>
            <a:xfrm>
              <a:off x="-13736454" y="10758456"/>
              <a:ext cx="1424384" cy="15224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chemeClr val="bg1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703E74D1-A15F-48D2-A350-D327E44B2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175B5DA-865C-4991-913B-5D8D48502F51}"/>
                </a:ext>
              </a:extLst>
            </p:cNvPr>
            <p:cNvSpPr/>
            <p:nvPr/>
          </p:nvSpPr>
          <p:spPr>
            <a:xfrm>
              <a:off x="-4517474" y="12273116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5595C84-401D-4F22-87A7-8C77516078EB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510CFCE-9AB0-4BD4-8BF9-C12862D50C98}"/>
              </a:ext>
            </a:extLst>
          </p:cNvPr>
          <p:cNvGrpSpPr/>
          <p:nvPr/>
        </p:nvGrpSpPr>
        <p:grpSpPr>
          <a:xfrm>
            <a:off x="2095279" y="9057652"/>
            <a:ext cx="9776884" cy="438229"/>
            <a:chOff x="7461143" y="5189130"/>
            <a:chExt cx="1006351" cy="68858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997CB5E4-0CE1-4DF7-839F-67E6023D4730}"/>
                </a:ext>
              </a:extLst>
            </p:cNvPr>
            <p:cNvSpPr/>
            <p:nvPr/>
          </p:nvSpPr>
          <p:spPr>
            <a:xfrm>
              <a:off x="7461143" y="5189130"/>
              <a:ext cx="688578" cy="58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>
                  <a:latin typeface="Corbel" panose="020B0503020204020204" pitchFamily="34" charset="0"/>
                </a:rPr>
                <a:t>           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28DA069D-E125-4906-B097-E7FC9261C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112754" cy="580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𝐻𝑖𝑑𝑑𝑒𝑛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6F966F17-86D8-4A6D-BB50-54CE1B3C0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422630" cy="58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0641F578-0EB6-4261-9D89-BC45239F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181" y="2690307"/>
            <a:ext cx="6589240" cy="15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An autoencoder may be viewed as consisting of two parts:</a:t>
                </a:r>
              </a:p>
              <a:p>
                <a:pPr lvl="1"/>
                <a:r>
                  <a:rPr lang="en-US" sz="1400" dirty="0"/>
                  <a:t>Encoder function: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Decoder function: </a:t>
                </a:r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Both functions are of the form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1400" dirty="0"/>
                  <a:t> where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 is an activation function,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 is a weight matrix and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400" dirty="0"/>
                  <a:t> is the bias.</a:t>
                </a:r>
              </a:p>
              <a:p>
                <a:r>
                  <a:rPr lang="en-US" sz="1400" dirty="0"/>
                  <a:t>The hidden layer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describes a code that is used to represent the input.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sz="1400" dirty="0"/>
                  <a:t>During the learning process, the autoencoder adjusts the values of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through minimizing the reconstruction error/loss function:</a:t>
                </a:r>
                <a:endParaRPr lang="en-US" sz="1400" i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)                    	(1)</a:t>
                </a:r>
              </a:p>
              <a:p>
                <a:endParaRPr lang="en-US" sz="1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4600903" cy="4295476"/>
              </a:xfrm>
              <a:blipFill>
                <a:blip r:embed="rId2"/>
                <a:stretch>
                  <a:fillRect l="-397" t="-567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681A70C2-7985-46CC-9053-B74D714543B2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4F04ED55-4427-466B-8300-D99A0EC4FC09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93A86AB3-EF14-41FC-8951-1A9569E90069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FA7F27A2-FBB6-4E99-8526-FFE57169E7F1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9C1C51A-B919-428B-90B8-76C63D5796F7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hteck 108">
                  <a:extLst>
                    <a:ext uri="{FF2B5EF4-FFF2-40B4-BE49-F238E27FC236}">
                      <a16:creationId xmlns:a16="http://schemas.microsoft.com/office/drawing/2014/main" id="{F5EC0F2F-EE02-4A34-A972-489FF02D29F0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hteck 109">
                  <a:extLst>
                    <a:ext uri="{FF2B5EF4-FFF2-40B4-BE49-F238E27FC236}">
                      <a16:creationId xmlns:a16="http://schemas.microsoft.com/office/drawing/2014/main" id="{AE6E23E2-9C3D-4E46-BBE3-E640021A83CB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2E5755A6-0943-4C4A-91C6-A262503A9A03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92DA5401-5730-4FA0-9FBD-132BE39F7189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Freihandform: Form 112">
                  <a:extLst>
                    <a:ext uri="{FF2B5EF4-FFF2-40B4-BE49-F238E27FC236}">
                      <a16:creationId xmlns:a16="http://schemas.microsoft.com/office/drawing/2014/main" id="{51242DC1-E645-4294-A970-C7CFA8C1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D7E7D335-4449-400D-8C3B-FE7AC580BE78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1B5F0773-2C15-4338-AE9B-21F69873E56E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B295B63C-799E-41C6-9461-45E2DA48D587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1066654-A339-4E7D-A77B-7AC1E2F81E82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EB2CAFC1-CBB2-448C-83CB-8E9CE4DE54D5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4CD9A1D7-35E2-4C9D-AB39-B56BF53CF783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110014F1-8AEB-42D2-810C-B5319E41C6C3}"/>
                </a:ext>
              </a:extLst>
            </p:cNvPr>
            <p:cNvCxnSpPr>
              <a:cxnSpLocks/>
              <a:stCxn id="112" idx="2"/>
              <a:endCxn id="118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C3B35788-EEF0-455A-A73C-1A4C2EAB3AF8}"/>
                </a:ext>
              </a:extLst>
            </p:cNvPr>
            <p:cNvCxnSpPr>
              <a:cxnSpLocks/>
              <a:stCxn id="113" idx="2"/>
              <a:endCxn id="118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813B29B1-E43E-4989-A5BB-DBC4ECD01B62}"/>
                </a:ext>
              </a:extLst>
            </p:cNvPr>
            <p:cNvCxnSpPr>
              <a:cxnSpLocks/>
              <a:stCxn id="114" idx="2"/>
              <a:endCxn id="118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ABB16D32-F7B0-4695-81B4-7C8AD02D3A5F}"/>
                </a:ext>
              </a:extLst>
            </p:cNvPr>
            <p:cNvCxnSpPr>
              <a:cxnSpLocks/>
              <a:stCxn id="113" idx="2"/>
              <a:endCxn id="119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2B9C7B21-E58D-4F92-AAA2-0BE908BA03CF}"/>
                </a:ext>
              </a:extLst>
            </p:cNvPr>
            <p:cNvCxnSpPr>
              <a:cxnSpLocks/>
              <a:stCxn id="112" idx="2"/>
              <a:endCxn id="119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56B99909-2FA4-4741-8DD4-BFC3607B5959}"/>
                </a:ext>
              </a:extLst>
            </p:cNvPr>
            <p:cNvCxnSpPr>
              <a:cxnSpLocks/>
              <a:stCxn id="118" idx="2"/>
              <a:endCxn id="115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4513E1FD-DA27-4A69-BE84-AA9914E403EB}"/>
                </a:ext>
              </a:extLst>
            </p:cNvPr>
            <p:cNvCxnSpPr>
              <a:cxnSpLocks/>
              <a:stCxn id="118" idx="2"/>
              <a:endCxn id="116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13752F6F-3A63-4B38-B953-8F340C092FF9}"/>
                </a:ext>
              </a:extLst>
            </p:cNvPr>
            <p:cNvCxnSpPr>
              <a:cxnSpLocks/>
              <a:stCxn id="118" idx="2"/>
              <a:endCxn id="117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E64BE806-4FAE-45B8-BA12-5B05402FA63F}"/>
                </a:ext>
              </a:extLst>
            </p:cNvPr>
            <p:cNvCxnSpPr>
              <a:cxnSpLocks/>
              <a:stCxn id="119" idx="2"/>
              <a:endCxn id="117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3393A3F8-F361-4D52-AB94-114D539E4A19}"/>
                </a:ext>
              </a:extLst>
            </p:cNvPr>
            <p:cNvCxnSpPr>
              <a:cxnSpLocks/>
              <a:stCxn id="119" idx="2"/>
              <a:endCxn id="116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5FC25F4A-429C-4801-82CA-DC6CB726093F}"/>
                </a:ext>
              </a:extLst>
            </p:cNvPr>
            <p:cNvCxnSpPr>
              <a:cxnSpLocks/>
              <a:stCxn id="119" idx="2"/>
              <a:endCxn id="115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5DD4D3E2-8646-42AA-A0B2-17455A0B19D8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EAA589C7-F6AB-4EC2-BAD4-F34E046A054F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2EADCFBD-0AE7-43DE-9AF4-1C3901799312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D13865F6-2010-45B4-90C7-2BC897EDE531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1CE22EE6-07A7-4DD3-B594-C09C9947D165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A8761483-82F0-4B74-87E0-6C6E9D4B7E8B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A2EDB648-2DBC-480C-BEA3-E972340FA459}"/>
                </a:ext>
              </a:extLst>
            </p:cNvPr>
            <p:cNvCxnSpPr>
              <a:cxnSpLocks/>
              <a:stCxn id="114" idx="2"/>
              <a:endCxn id="119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88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The encoder stage maps the encoder vector to the decoder stage by identifying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	        	 (2)</a:t>
                </a:r>
              </a:p>
              <a:p>
                <a:r>
                  <a:rPr lang="en-US" sz="1400" dirty="0"/>
                  <a:t>The decoder stage maps the latent variables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 to the decoder result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400" dirty="0"/>
                  <a:t>.</a:t>
                </a:r>
              </a:p>
              <a:p>
                <a:pPr algn="ctr"/>
                <a:r>
                  <a:rPr lang="en-US" sz="1400" dirty="0"/>
                  <a:t>                         	                    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                            	 (3)</a:t>
                </a:r>
              </a:p>
              <a:p>
                <a:pPr algn="ctr"/>
                <a:r>
                  <a:rPr lang="en-US" sz="1400" dirty="0"/>
                  <a:t> </a:t>
                </a:r>
              </a:p>
              <a:p>
                <a:r>
                  <a:rPr lang="en-US" sz="1400" dirty="0"/>
                  <a:t>By making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a function of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/>
                  <a:t> (substitute (2) in (3)) and subtracting it from the input vector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, we can minimize the reconstruction error by calculating</a:t>
                </a:r>
              </a:p>
              <a:p>
                <a:r>
                  <a:rPr lang="en-US" sz="14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− 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  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́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acc>
                      <m:accPr>
                        <m:chr m:val="́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   	     (4)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Autoencoders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an undercomplete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0CEC6-0511-45B2-87B0-FDB65EA8CDAF}"/>
              </a:ext>
            </a:extLst>
          </p:cNvPr>
          <p:cNvGrpSpPr>
            <a:grpSpLocks noChangeAspect="1"/>
          </p:cNvGrpSpPr>
          <p:nvPr/>
        </p:nvGrpSpPr>
        <p:grpSpPr>
          <a:xfrm>
            <a:off x="6796215" y="1542507"/>
            <a:ext cx="3458433" cy="509367"/>
            <a:chOff x="6480000" y="877817"/>
            <a:chExt cx="3762168" cy="405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4BF3DADC-1EE5-497E-88DC-56B24A32B738}"/>
                    </a:ext>
                  </a:extLst>
                </p:cNvPr>
                <p:cNvSpPr/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E0ACA173-DC2F-4AA7-AF8F-92693C7D7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877817"/>
                  <a:ext cx="754502" cy="405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F14D036-E734-4ADB-B3B0-A01C029E147A}"/>
                    </a:ext>
                  </a:extLst>
                </p:cNvPr>
                <p:cNvSpPr/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1" i="1" u="none" baseline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de-DE" sz="1400" b="1" i="0" u="none" baseline="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335065D4-8714-41F0-A474-83046746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877817"/>
                  <a:ext cx="954168" cy="4052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794CF10-D553-4681-B461-129C953CD356}"/>
                </a:ext>
              </a:extLst>
            </p:cNvPr>
            <p:cNvSpPr/>
            <p:nvPr/>
          </p:nvSpPr>
          <p:spPr>
            <a:xfrm>
              <a:off x="7884000" y="877817"/>
              <a:ext cx="754502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68CF554-708B-49AA-B82F-241F1C781C59}"/>
              </a:ext>
            </a:extLst>
          </p:cNvPr>
          <p:cNvGrpSpPr/>
          <p:nvPr/>
        </p:nvGrpSpPr>
        <p:grpSpPr>
          <a:xfrm>
            <a:off x="6862120" y="4941801"/>
            <a:ext cx="3392528" cy="307777"/>
            <a:chOff x="6928914" y="5199956"/>
            <a:chExt cx="2421483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69980988-4D3A-471E-BAFF-86F990E9CD7E}"/>
                    </a:ext>
                  </a:extLst>
                </p:cNvPr>
                <p:cNvSpPr/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𝐸𝑛𝑐𝑜𝑑𝑖𝑛𝑔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1B097794-E100-43DD-B0DB-FFB33059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914" y="5199956"/>
                  <a:ext cx="995657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56E5E5DA-1160-4234-A9F1-2EDACBDE6C91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𝐷𝑒𝑐𝑜𝑑𝑖𝑛𝑔</m:t>
                        </m:r>
                      </m:oMath>
                    </m:oMathPara>
                  </a14:m>
                  <a:endParaRPr lang="de-DE" sz="1400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7DD0306-CEDB-46E8-B43E-FD5B6850E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99565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0A245BAD-A16B-40D5-9F52-86F94BBD706C}"/>
              </a:ext>
            </a:extLst>
          </p:cNvPr>
          <p:cNvGrpSpPr/>
          <p:nvPr/>
        </p:nvGrpSpPr>
        <p:grpSpPr>
          <a:xfrm>
            <a:off x="6862120" y="2091808"/>
            <a:ext cx="5494636" cy="2439003"/>
            <a:chOff x="-12132000" y="-446665"/>
            <a:chExt cx="12765899" cy="5472000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E46C48F-FFA9-4810-B563-26F9F8E5B952}"/>
                </a:ext>
              </a:extLst>
            </p:cNvPr>
            <p:cNvSpPr/>
            <p:nvPr/>
          </p:nvSpPr>
          <p:spPr>
            <a:xfrm>
              <a:off x="-12132000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b="1" i="0" u="none" baseline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/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87718" tIns="287718" rIns="287718" bIns="28771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de-DE" sz="100" b="1" i="0" u="none" baseline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Freihandform: Form 48">
                  <a:extLst>
                    <a:ext uri="{FF2B5EF4-FFF2-40B4-BE49-F238E27FC236}">
                      <a16:creationId xmlns:a16="http://schemas.microsoft.com/office/drawing/2014/main" id="{ED21C2A6-FBE6-4BA7-A73A-1EBD9D3F8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32000" y="1569335"/>
                  <a:ext cx="1440000" cy="1440000"/>
                </a:xfrm>
                <a:custGeom>
                  <a:avLst/>
                  <a:gdLst>
                    <a:gd name="connsiteX0" fmla="*/ 0 w 1635124"/>
                    <a:gd name="connsiteY0" fmla="*/ 817562 h 1635124"/>
                    <a:gd name="connsiteX1" fmla="*/ 817562 w 1635124"/>
                    <a:gd name="connsiteY1" fmla="*/ 0 h 1635124"/>
                    <a:gd name="connsiteX2" fmla="*/ 1635124 w 1635124"/>
                    <a:gd name="connsiteY2" fmla="*/ 817562 h 1635124"/>
                    <a:gd name="connsiteX3" fmla="*/ 817562 w 1635124"/>
                    <a:gd name="connsiteY3" fmla="*/ 1635124 h 1635124"/>
                    <a:gd name="connsiteX4" fmla="*/ 0 w 1635124"/>
                    <a:gd name="connsiteY4" fmla="*/ 817562 h 163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5124" h="1635124">
                      <a:moveTo>
                        <a:pt x="0" y="817562"/>
                      </a:moveTo>
                      <a:cubicBezTo>
                        <a:pt x="0" y="366035"/>
                        <a:pt x="366035" y="0"/>
                        <a:pt x="817562" y="0"/>
                      </a:cubicBezTo>
                      <a:cubicBezTo>
                        <a:pt x="1269089" y="0"/>
                        <a:pt x="1635124" y="366035"/>
                        <a:pt x="1635124" y="817562"/>
                      </a:cubicBezTo>
                      <a:cubicBezTo>
                        <a:pt x="1635124" y="1269089"/>
                        <a:pt x="1269089" y="1635124"/>
                        <a:pt x="817562" y="1635124"/>
                      </a:cubicBezTo>
                      <a:cubicBezTo>
                        <a:pt x="366035" y="1635124"/>
                        <a:pt x="0" y="1269089"/>
                        <a:pt x="0" y="817562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43C824F-740B-4341-9943-F94D557B9DB6}"/>
                </a:ext>
              </a:extLst>
            </p:cNvPr>
            <p:cNvSpPr/>
            <p:nvPr/>
          </p:nvSpPr>
          <p:spPr>
            <a:xfrm>
              <a:off x="-12132000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5A63928C-904D-4B43-A06E-E77BB4F10332}"/>
                </a:ext>
              </a:extLst>
            </p:cNvPr>
            <p:cNvSpPr/>
            <p:nvPr/>
          </p:nvSpPr>
          <p:spPr>
            <a:xfrm>
              <a:off x="-6083244" y="-44666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468A42B-7A8F-45C7-A5C1-954CFEBC7501}"/>
                </a:ext>
              </a:extLst>
            </p:cNvPr>
            <p:cNvSpPr/>
            <p:nvPr/>
          </p:nvSpPr>
          <p:spPr>
            <a:xfrm>
              <a:off x="-6083244" y="1569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4FEAC827-DA9E-4F06-B1F6-02C13F3FC897}"/>
                </a:ext>
              </a:extLst>
            </p:cNvPr>
            <p:cNvSpPr/>
            <p:nvPr/>
          </p:nvSpPr>
          <p:spPr>
            <a:xfrm>
              <a:off x="-6083244" y="3585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09C87752-3A00-4DB3-B560-078E5A409653}"/>
                </a:ext>
              </a:extLst>
            </p:cNvPr>
            <p:cNvSpPr/>
            <p:nvPr/>
          </p:nvSpPr>
          <p:spPr>
            <a:xfrm>
              <a:off x="-9107244" y="561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2BE8B81-F2F8-494E-A46D-61CD873BE334}"/>
                </a:ext>
              </a:extLst>
            </p:cNvPr>
            <p:cNvSpPr/>
            <p:nvPr/>
          </p:nvSpPr>
          <p:spPr>
            <a:xfrm>
              <a:off x="-9107244" y="2577335"/>
              <a:ext cx="1440000" cy="14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621AE1AB-3424-4CEF-AC97-ADE68AEBC6DA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-10692000" y="273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8BA53E1-9A3B-4185-8E49-89E984126482}"/>
                </a:ext>
              </a:extLst>
            </p:cNvPr>
            <p:cNvCxnSpPr>
              <a:cxnSpLocks/>
              <a:stCxn id="49" idx="2"/>
              <a:endCxn id="54" idx="0"/>
            </p:cNvCxnSpPr>
            <p:nvPr/>
          </p:nvCxnSpPr>
          <p:spPr>
            <a:xfrm flipV="1">
              <a:off x="-10692000" y="1281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8C449AA-B95A-4FA1-8481-5173938A5C5C}"/>
                </a:ext>
              </a:extLst>
            </p:cNvPr>
            <p:cNvCxnSpPr>
              <a:cxnSpLocks/>
              <a:stCxn id="50" idx="2"/>
              <a:endCxn id="54" idx="0"/>
            </p:cNvCxnSpPr>
            <p:nvPr/>
          </p:nvCxnSpPr>
          <p:spPr>
            <a:xfrm flipV="1">
              <a:off x="-10692000" y="1281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D6A44F05-A46E-4DFA-8BEA-72D8094335A6}"/>
                </a:ext>
              </a:extLst>
            </p:cNvPr>
            <p:cNvCxnSpPr>
              <a:cxnSpLocks/>
              <a:stCxn id="49" idx="2"/>
              <a:endCxn id="55" idx="0"/>
            </p:cNvCxnSpPr>
            <p:nvPr/>
          </p:nvCxnSpPr>
          <p:spPr>
            <a:xfrm>
              <a:off x="-10692000" y="2289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F3DC426-697F-44C3-BD2D-2557A6BB9901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-10692000" y="273335"/>
              <a:ext cx="1584756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CF25F231-E37E-4BEB-B280-9342B00478D8}"/>
                </a:ext>
              </a:extLst>
            </p:cNvPr>
            <p:cNvCxnSpPr>
              <a:cxnSpLocks/>
              <a:stCxn id="54" idx="2"/>
              <a:endCxn id="51" idx="0"/>
            </p:cNvCxnSpPr>
            <p:nvPr/>
          </p:nvCxnSpPr>
          <p:spPr>
            <a:xfrm flipV="1">
              <a:off x="-7667244" y="273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680A7EE0-EDC0-407A-8CAA-865F84EF9202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-7667244" y="1281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217C05A5-D725-44D7-AD8E-EB14C2B2FE8B}"/>
                </a:ext>
              </a:extLst>
            </p:cNvPr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-7667244" y="1281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89109B3D-CF77-4C25-A57C-45166FC61418}"/>
                </a:ext>
              </a:extLst>
            </p:cNvPr>
            <p:cNvCxnSpPr>
              <a:cxnSpLocks/>
              <a:stCxn id="55" idx="2"/>
              <a:endCxn id="53" idx="0"/>
            </p:cNvCxnSpPr>
            <p:nvPr/>
          </p:nvCxnSpPr>
          <p:spPr>
            <a:xfrm>
              <a:off x="-7667244" y="3297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EDE141F9-C07C-487C-BA45-BA5603A36D2A}"/>
                </a:ext>
              </a:extLst>
            </p:cNvPr>
            <p:cNvCxnSpPr>
              <a:cxnSpLocks/>
              <a:stCxn id="55" idx="2"/>
              <a:endCxn id="52" idx="0"/>
            </p:cNvCxnSpPr>
            <p:nvPr/>
          </p:nvCxnSpPr>
          <p:spPr>
            <a:xfrm flipV="1">
              <a:off x="-7667244" y="2289335"/>
              <a:ext cx="1584000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9A1F148C-75FB-42B7-8C48-82B2C87E3495}"/>
                </a:ext>
              </a:extLst>
            </p:cNvPr>
            <p:cNvCxnSpPr>
              <a:cxnSpLocks/>
              <a:stCxn id="55" idx="2"/>
              <a:endCxn id="51" idx="0"/>
            </p:cNvCxnSpPr>
            <p:nvPr/>
          </p:nvCxnSpPr>
          <p:spPr>
            <a:xfrm flipV="1">
              <a:off x="-7667244" y="273335"/>
              <a:ext cx="1584000" cy="3024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65D927D4-2ED8-4A8B-AF4B-20776D75BEC4}"/>
                </a:ext>
              </a:extLst>
            </p:cNvPr>
            <p:cNvSpPr/>
            <p:nvPr/>
          </p:nvSpPr>
          <p:spPr>
            <a:xfrm>
              <a:off x="-3903330" y="1248968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kern="1200" dirty="0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BAC103C3-F082-4110-94D1-A1B238B3A35C}"/>
                </a:ext>
              </a:extLst>
            </p:cNvPr>
            <p:cNvSpPr/>
            <p:nvPr/>
          </p:nvSpPr>
          <p:spPr>
            <a:xfrm>
              <a:off x="-3903330" y="613937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E66575E7-11FF-4A3A-A680-5B4C9EE25C68}"/>
                </a:ext>
              </a:extLst>
            </p:cNvPr>
            <p:cNvSpPr/>
            <p:nvPr/>
          </p:nvSpPr>
          <p:spPr>
            <a:xfrm>
              <a:off x="-3903330" y="3335"/>
              <a:ext cx="540000" cy="540000"/>
            </a:xfrm>
            <a:custGeom>
              <a:avLst/>
              <a:gdLst>
                <a:gd name="connsiteX0" fmla="*/ 0 w 1635124"/>
                <a:gd name="connsiteY0" fmla="*/ 817562 h 1635124"/>
                <a:gd name="connsiteX1" fmla="*/ 817562 w 1635124"/>
                <a:gd name="connsiteY1" fmla="*/ 0 h 1635124"/>
                <a:gd name="connsiteX2" fmla="*/ 1635124 w 1635124"/>
                <a:gd name="connsiteY2" fmla="*/ 817562 h 1635124"/>
                <a:gd name="connsiteX3" fmla="*/ 817562 w 1635124"/>
                <a:gd name="connsiteY3" fmla="*/ 1635124 h 1635124"/>
                <a:gd name="connsiteX4" fmla="*/ 0 w 1635124"/>
                <a:gd name="connsiteY4" fmla="*/ 817562 h 163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124" h="1635124">
                  <a:moveTo>
                    <a:pt x="0" y="817562"/>
                  </a:moveTo>
                  <a:cubicBezTo>
                    <a:pt x="0" y="366035"/>
                    <a:pt x="366035" y="0"/>
                    <a:pt x="817562" y="0"/>
                  </a:cubicBezTo>
                  <a:cubicBezTo>
                    <a:pt x="1269089" y="0"/>
                    <a:pt x="1635124" y="366035"/>
                    <a:pt x="1635124" y="817562"/>
                  </a:cubicBezTo>
                  <a:cubicBezTo>
                    <a:pt x="1635124" y="1269089"/>
                    <a:pt x="1269089" y="1635124"/>
                    <a:pt x="817562" y="1635124"/>
                  </a:cubicBezTo>
                  <a:cubicBezTo>
                    <a:pt x="366035" y="1635124"/>
                    <a:pt x="0" y="1269089"/>
                    <a:pt x="0" y="817562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7718" tIns="287718" rIns="287718" bIns="287718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800" kern="1200" dirty="0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0EC6387-1902-46A0-854D-6D512A045EC5}"/>
                </a:ext>
              </a:extLst>
            </p:cNvPr>
            <p:cNvSpPr txBox="1"/>
            <p:nvPr/>
          </p:nvSpPr>
          <p:spPr>
            <a:xfrm>
              <a:off x="-3285840" y="-59190"/>
              <a:ext cx="2373682" cy="59495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 Cells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D46BB4C3-2DF2-458A-9BE4-049E3B1F50E9}"/>
                </a:ext>
              </a:extLst>
            </p:cNvPr>
            <p:cNvSpPr txBox="1"/>
            <p:nvPr/>
          </p:nvSpPr>
          <p:spPr>
            <a:xfrm>
              <a:off x="-3285843" y="554209"/>
              <a:ext cx="2976893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Hidden Cells</a:t>
              </a:r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864FD68-D060-4A13-B779-E66B49F13E2C}"/>
                </a:ext>
              </a:extLst>
            </p:cNvPr>
            <p:cNvSpPr txBox="1"/>
            <p:nvPr/>
          </p:nvSpPr>
          <p:spPr>
            <a:xfrm>
              <a:off x="-3285843" y="1235516"/>
              <a:ext cx="3919742" cy="6376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 </a:t>
              </a:r>
              <a:r>
                <a:rPr lang="de-DE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de-DE" sz="1400" b="0" i="0" u="none" baseline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ells</a:t>
              </a:r>
            </a:p>
          </p:txBody>
        </p: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80809B4C-32C9-44BA-BE69-8BEEC1A2BB37}"/>
                </a:ext>
              </a:extLst>
            </p:cNvPr>
            <p:cNvCxnSpPr>
              <a:cxnSpLocks/>
              <a:stCxn id="50" idx="2"/>
              <a:endCxn id="55" idx="0"/>
            </p:cNvCxnSpPr>
            <p:nvPr/>
          </p:nvCxnSpPr>
          <p:spPr>
            <a:xfrm flipV="1">
              <a:off x="-10692000" y="3297335"/>
              <a:ext cx="1584756" cy="1008000"/>
            </a:xfrm>
            <a:prstGeom prst="line">
              <a:avLst/>
            </a:prstGeom>
            <a:ln w="28575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828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B1C609F1-0B03-4E19-B0CF-2B4505C87431}"/>
              </a:ext>
            </a:extLst>
          </p:cNvPr>
          <p:cNvSpPr txBox="1">
            <a:spLocks/>
          </p:cNvSpPr>
          <p:nvPr/>
        </p:nvSpPr>
        <p:spPr>
          <a:xfrm>
            <a:off x="307814" y="3052664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7C45E12F-C2AF-445E-AE20-1DB049A16491}"/>
              </a:ext>
            </a:extLst>
          </p:cNvPr>
          <p:cNvSpPr txBox="1">
            <a:spLocks/>
          </p:cNvSpPr>
          <p:nvPr/>
        </p:nvSpPr>
        <p:spPr>
          <a:xfrm>
            <a:off x="148156" y="7084056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“Only the  clairvoyant could hope to predict with certainty.”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Harry M. Markowitz, Nobel price winner in Economics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42F0F86A-C4F6-4D66-A95C-3A60608F7174}"/>
              </a:ext>
            </a:extLst>
          </p:cNvPr>
          <p:cNvSpPr txBox="1">
            <a:spLocks/>
          </p:cNvSpPr>
          <p:nvPr/>
        </p:nvSpPr>
        <p:spPr>
          <a:xfrm>
            <a:off x="148156" y="7453240"/>
            <a:ext cx="11189065" cy="1120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“Prediction is very difficult, especially if it’s about the future.” 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Nils Bohr, Nobel laureate in Physics</a:t>
            </a: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4" descr="Macrotrends | The Long Term Perspective on Markets">
            <a:extLst>
              <a:ext uri="{FF2B5EF4-FFF2-40B4-BE49-F238E27FC236}">
                <a16:creationId xmlns:a16="http://schemas.microsoft.com/office/drawing/2014/main" id="{128C215E-3053-4DDE-926E-49B7A7E84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78" y="1731704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25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22B800A-D835-49DB-8C6D-DCBF3B149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Split the data into training data and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Build a model based on the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 the model to forecast for the test data period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Compare between forecasted and actual values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backtesting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B9C135A2-B939-4E8D-BD96-9E7DCD467BEC}"/>
              </a:ext>
            </a:extLst>
          </p:cNvPr>
          <p:cNvSpPr/>
          <p:nvPr/>
        </p:nvSpPr>
        <p:spPr>
          <a:xfrm>
            <a:off x="9199520" y="2943514"/>
            <a:ext cx="1135103" cy="250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1</a:t>
            </a: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323DA7F-8706-4C67-9E0E-F0F7E02420F0}"/>
              </a:ext>
            </a:extLst>
          </p:cNvPr>
          <p:cNvSpPr/>
          <p:nvPr/>
        </p:nvSpPr>
        <p:spPr>
          <a:xfrm>
            <a:off x="6670679" y="2947939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1</a:t>
            </a:r>
          </a:p>
        </p:txBody>
      </p:sp>
      <p:sp>
        <p:nvSpPr>
          <p:cNvPr id="179" name="Rechteck 178">
            <a:extLst>
              <a:ext uri="{FF2B5EF4-FFF2-40B4-BE49-F238E27FC236}">
                <a16:creationId xmlns:a16="http://schemas.microsoft.com/office/drawing/2014/main" id="{25AD0A99-A8A5-4BD9-AC86-276072F4E45A}"/>
              </a:ext>
            </a:extLst>
          </p:cNvPr>
          <p:cNvSpPr/>
          <p:nvPr/>
        </p:nvSpPr>
        <p:spPr>
          <a:xfrm>
            <a:off x="9532895" y="3302984"/>
            <a:ext cx="1135103" cy="259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2</a:t>
            </a: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9671146B-AB4C-43EB-B2F0-801D5FA89051}"/>
              </a:ext>
            </a:extLst>
          </p:cNvPr>
          <p:cNvSpPr/>
          <p:nvPr/>
        </p:nvSpPr>
        <p:spPr>
          <a:xfrm>
            <a:off x="7004054" y="3310246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2</a:t>
            </a:r>
          </a:p>
        </p:txBody>
      </p:sp>
      <p:sp>
        <p:nvSpPr>
          <p:cNvPr id="181" name="Rechteck 180">
            <a:extLst>
              <a:ext uri="{FF2B5EF4-FFF2-40B4-BE49-F238E27FC236}">
                <a16:creationId xmlns:a16="http://schemas.microsoft.com/office/drawing/2014/main" id="{94F78EA0-8B57-494E-B542-D65836EA870D}"/>
              </a:ext>
            </a:extLst>
          </p:cNvPr>
          <p:cNvSpPr/>
          <p:nvPr/>
        </p:nvSpPr>
        <p:spPr>
          <a:xfrm>
            <a:off x="9900560" y="3673541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3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C0D45F15-08DA-40C3-B736-5E1D506035D5}"/>
              </a:ext>
            </a:extLst>
          </p:cNvPr>
          <p:cNvSpPr/>
          <p:nvPr/>
        </p:nvSpPr>
        <p:spPr>
          <a:xfrm>
            <a:off x="7371719" y="3672553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3</a:t>
            </a: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10D91E59-0495-4F16-A5A5-0E5C55A60966}"/>
              </a:ext>
            </a:extLst>
          </p:cNvPr>
          <p:cNvSpPr/>
          <p:nvPr/>
        </p:nvSpPr>
        <p:spPr>
          <a:xfrm>
            <a:off x="10308753" y="4034862"/>
            <a:ext cx="1135103" cy="2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Test Set 4</a:t>
            </a: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F705C5A4-5FE1-40D2-8AED-6D95CADA58F1}"/>
              </a:ext>
            </a:extLst>
          </p:cNvPr>
          <p:cNvSpPr/>
          <p:nvPr/>
        </p:nvSpPr>
        <p:spPr>
          <a:xfrm>
            <a:off x="7779912" y="4034861"/>
            <a:ext cx="2528841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Train Set 4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6CD768FC-D68E-45D4-8274-61F2590C5E71}"/>
              </a:ext>
            </a:extLst>
          </p:cNvPr>
          <p:cNvCxnSpPr>
            <a:cxnSpLocks/>
          </p:cNvCxnSpPr>
          <p:nvPr/>
        </p:nvCxnSpPr>
        <p:spPr>
          <a:xfrm>
            <a:off x="6779399" y="4563134"/>
            <a:ext cx="471063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D5C2717F-3CE9-4C81-A745-54F8D49FC89E}"/>
              </a:ext>
            </a:extLst>
          </p:cNvPr>
          <p:cNvSpPr txBox="1"/>
          <p:nvPr/>
        </p:nvSpPr>
        <p:spPr>
          <a:xfrm>
            <a:off x="8836796" y="4663831"/>
            <a:ext cx="186055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1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Time</a:t>
            </a:r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AD23A921-4FD2-48FE-947A-D67DE5237E11}"/>
              </a:ext>
            </a:extLst>
          </p:cNvPr>
          <p:cNvSpPr/>
          <p:nvPr/>
        </p:nvSpPr>
        <p:spPr>
          <a:xfrm>
            <a:off x="6670679" y="2455988"/>
            <a:ext cx="4819357" cy="2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1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1420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143265D-B5A6-4F98-8A1A-F8439EC5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496" y="1838528"/>
            <a:ext cx="6580045" cy="4261059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Dataset:  		daily-historical-stock-prices-1970-2018</a:t>
            </a:r>
          </a:p>
          <a:p>
            <a:r>
              <a:rPr lang="de-DE" dirty="0"/>
              <a:t>Source:		</a:t>
            </a:r>
            <a:r>
              <a:rPr lang="de-DE" dirty="0" err="1"/>
              <a:t>Kaggle</a:t>
            </a:r>
            <a:endParaRPr lang="de-DE" dirty="0"/>
          </a:p>
          <a:p>
            <a:r>
              <a:rPr lang="de-DE" dirty="0"/>
              <a:t>Stock </a:t>
            </a:r>
            <a:r>
              <a:rPr lang="de-DE" dirty="0" err="1"/>
              <a:t>exchanges</a:t>
            </a:r>
            <a:r>
              <a:rPr lang="de-DE" dirty="0"/>
              <a:t>		</a:t>
            </a:r>
            <a:r>
              <a:rPr lang="en-US" sz="1800" dirty="0"/>
              <a:t>NYSE and NASDAQ</a:t>
            </a:r>
            <a:endParaRPr lang="de-DE" dirty="0"/>
          </a:p>
          <a:p>
            <a:r>
              <a:rPr lang="de-DE" dirty="0"/>
              <a:t>Dataset </a:t>
            </a:r>
            <a:r>
              <a:rPr lang="de-DE" dirty="0" err="1"/>
              <a:t>dimension</a:t>
            </a:r>
            <a:r>
              <a:rPr lang="de-DE" dirty="0"/>
              <a:t>:	</a:t>
            </a:r>
            <a:r>
              <a:rPr lang="en-US" dirty="0"/>
              <a:t>[20973889 rows x 8 columns]</a:t>
            </a:r>
            <a:endParaRPr lang="de-DE" dirty="0"/>
          </a:p>
          <a:p>
            <a:r>
              <a:rPr lang="en-US" dirty="0"/>
              <a:t>Tickers:		5685</a:t>
            </a:r>
          </a:p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Open, High, Low, </a:t>
            </a:r>
            <a:r>
              <a:rPr lang="de-DE" dirty="0" err="1"/>
              <a:t>Closed</a:t>
            </a:r>
            <a:r>
              <a:rPr lang="de-DE" dirty="0"/>
              <a:t>, Volume (OHLCV) Dataset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ABA53C-36E3-45B0-AFDD-E41F9F51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022" y="1838528"/>
            <a:ext cx="4330701" cy="43307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C9C6FBC-0E9A-4C79-AAEE-7839AED81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965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E0071-F083-47B5-98A1-544C277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20C311C-EDE3-4E0F-BAB3-354B4B1DA8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Open, High, Low, </a:t>
            </a:r>
            <a:r>
              <a:rPr lang="de-DE" dirty="0" err="1"/>
              <a:t>Closed</a:t>
            </a:r>
            <a:r>
              <a:rPr lang="de-DE" dirty="0"/>
              <a:t>, Volume (OHLCV) Dataset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CC6978-9390-401C-8696-E7FD3D10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01" y="2265405"/>
            <a:ext cx="6765231" cy="266082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75677E9-BF01-4DD3-ABC0-E04FA514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5515304" cy="427396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Selected  last 1000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2014 -2018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ticker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dataset: [1000 rows x 13925 columns]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82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4" y="2185815"/>
            <a:ext cx="5679989" cy="27244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52418" y="264004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56479" y="313473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52418" y="362943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44180" y="405839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791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BF860-0507-4BEB-845B-0747C676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For all stocks we calculate the difference between input cells and output cells by taking the L2-norm.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Intuition:</a:t>
            </a:r>
          </a:p>
          <a:p>
            <a:r>
              <a:rPr lang="en-US" sz="1400" dirty="0"/>
              <a:t>The stocks with the lowest recreation error (L2-norm)  represent the market better. They are less volatile and are considered to be similar to large cap stocks.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5899725" y="5920153"/>
            <a:ext cx="509755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8E27B-EE56-483B-BD1A-3E0D9FDEF483}"/>
              </a:ext>
            </a:extLst>
          </p:cNvPr>
          <p:cNvSpPr/>
          <p:nvPr/>
        </p:nvSpPr>
        <p:spPr>
          <a:xfrm>
            <a:off x="6262492" y="2091808"/>
            <a:ext cx="1072985" cy="28642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4DBB6ED-E346-478E-A1C1-A2F9E3B59ECC}"/>
              </a:ext>
            </a:extLst>
          </p:cNvPr>
          <p:cNvSpPr/>
          <p:nvPr/>
        </p:nvSpPr>
        <p:spPr>
          <a:xfrm>
            <a:off x="7953528" y="2091808"/>
            <a:ext cx="658044" cy="2864229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F81A9DC-0BCC-47B4-AE49-0C2DD4CB7424}"/>
              </a:ext>
            </a:extLst>
          </p:cNvPr>
          <p:cNvSpPr/>
          <p:nvPr/>
        </p:nvSpPr>
        <p:spPr>
          <a:xfrm>
            <a:off x="9235943" y="2091808"/>
            <a:ext cx="891313" cy="286422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A58DAE2B-6960-4DD2-87E4-4A9D5678C9D2}"/>
              </a:ext>
            </a:extLst>
          </p:cNvPr>
          <p:cNvSpPr/>
          <p:nvPr/>
        </p:nvSpPr>
        <p:spPr>
          <a:xfrm>
            <a:off x="10833010" y="366129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kern="1200" dirty="0"/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5A04C0B6-9C71-4FE3-AA42-98F8FFBEA6BF}"/>
              </a:ext>
            </a:extLst>
          </p:cNvPr>
          <p:cNvSpPr/>
          <p:nvPr/>
        </p:nvSpPr>
        <p:spPr>
          <a:xfrm>
            <a:off x="10833010" y="335477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A6D26687-BB12-418E-9125-59AAFD4D250B}"/>
              </a:ext>
            </a:extLst>
          </p:cNvPr>
          <p:cNvSpPr/>
          <p:nvPr/>
        </p:nvSpPr>
        <p:spPr>
          <a:xfrm>
            <a:off x="10833010" y="3060038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D37503E-8F4F-47BE-AFB7-974DEB4B3915}"/>
              </a:ext>
            </a:extLst>
          </p:cNvPr>
          <p:cNvSpPr txBox="1"/>
          <p:nvPr/>
        </p:nvSpPr>
        <p:spPr>
          <a:xfrm>
            <a:off x="11113556" y="3101229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9AB817F8-E419-4BB2-AC60-E1DBE0DD7155}"/>
              </a:ext>
            </a:extLst>
          </p:cNvPr>
          <p:cNvSpPr txBox="1"/>
          <p:nvPr/>
        </p:nvSpPr>
        <p:spPr>
          <a:xfrm>
            <a:off x="11113555" y="3397313"/>
            <a:ext cx="1352503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Hidden Cells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A64DB90-EFDC-4C67-850B-D633C7E78B7B}"/>
              </a:ext>
            </a:extLst>
          </p:cNvPr>
          <p:cNvSpPr txBox="1"/>
          <p:nvPr/>
        </p:nvSpPr>
        <p:spPr>
          <a:xfrm>
            <a:off x="11113555" y="3726176"/>
            <a:ext cx="1780871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r>
              <a:rPr lang="de-DE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14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ells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F6CE01-2BC1-470C-92E6-D9066E5FE012}"/>
              </a:ext>
            </a:extLst>
          </p:cNvPr>
          <p:cNvSpPr txBox="1"/>
          <p:nvPr/>
        </p:nvSpPr>
        <p:spPr>
          <a:xfrm>
            <a:off x="6386969" y="17541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4B2B619-7807-48D1-B2C1-7D80CD083740}"/>
              </a:ext>
            </a:extLst>
          </p:cNvPr>
          <p:cNvSpPr txBox="1"/>
          <p:nvPr/>
        </p:nvSpPr>
        <p:spPr>
          <a:xfrm>
            <a:off x="9338887" y="17541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C21E153-BE40-4588-A8DE-1EA9DE703BE8}"/>
              </a:ext>
            </a:extLst>
          </p:cNvPr>
          <p:cNvSpPr txBox="1"/>
          <p:nvPr/>
        </p:nvSpPr>
        <p:spPr>
          <a:xfrm>
            <a:off x="5843758" y="26462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99987C4-3D5A-4264-A963-01EFBFAAADDA}"/>
              </a:ext>
            </a:extLst>
          </p:cNvPr>
          <p:cNvSpPr txBox="1"/>
          <p:nvPr/>
        </p:nvSpPr>
        <p:spPr>
          <a:xfrm>
            <a:off x="10179013" y="2646295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F9B926CE-0277-4C11-8685-20DB782C3C7A}"/>
              </a:ext>
            </a:extLst>
          </p:cNvPr>
          <p:cNvSpPr/>
          <p:nvPr/>
        </p:nvSpPr>
        <p:spPr>
          <a:xfrm>
            <a:off x="8699056" y="33206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feil: nach rechts 76">
            <a:extLst>
              <a:ext uri="{FF2B5EF4-FFF2-40B4-BE49-F238E27FC236}">
                <a16:creationId xmlns:a16="http://schemas.microsoft.com/office/drawing/2014/main" id="{5F9C9619-36CC-426E-B02C-5C92E17E8E2C}"/>
              </a:ext>
            </a:extLst>
          </p:cNvPr>
          <p:cNvSpPr/>
          <p:nvPr/>
        </p:nvSpPr>
        <p:spPr>
          <a:xfrm>
            <a:off x="7350618" y="3320693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032E8B5-E873-4059-A89A-F22888D862EF}"/>
              </a:ext>
            </a:extLst>
          </p:cNvPr>
          <p:cNvCxnSpPr>
            <a:cxnSpLocks/>
          </p:cNvCxnSpPr>
          <p:nvPr/>
        </p:nvCxnSpPr>
        <p:spPr>
          <a:xfrm>
            <a:off x="6433150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8B02334-78B8-4235-BFD5-C45063601FBC}"/>
              </a:ext>
            </a:extLst>
          </p:cNvPr>
          <p:cNvCxnSpPr>
            <a:cxnSpLocks/>
          </p:cNvCxnSpPr>
          <p:nvPr/>
        </p:nvCxnSpPr>
        <p:spPr>
          <a:xfrm>
            <a:off x="6645587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EFFBEFA5-4F9B-4752-BC05-E9CC50008C9D}"/>
              </a:ext>
            </a:extLst>
          </p:cNvPr>
          <p:cNvCxnSpPr>
            <a:cxnSpLocks/>
          </p:cNvCxnSpPr>
          <p:nvPr/>
        </p:nvCxnSpPr>
        <p:spPr>
          <a:xfrm>
            <a:off x="6845633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C936D26B-B968-4587-ADF5-7495A1209333}"/>
              </a:ext>
            </a:extLst>
          </p:cNvPr>
          <p:cNvCxnSpPr>
            <a:cxnSpLocks/>
          </p:cNvCxnSpPr>
          <p:nvPr/>
        </p:nvCxnSpPr>
        <p:spPr>
          <a:xfrm>
            <a:off x="7039596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E8A0BE07-CA98-467F-A9A7-8D5BB349EDDC}"/>
              </a:ext>
            </a:extLst>
          </p:cNvPr>
          <p:cNvCxnSpPr>
            <a:cxnSpLocks/>
          </p:cNvCxnSpPr>
          <p:nvPr/>
        </p:nvCxnSpPr>
        <p:spPr>
          <a:xfrm>
            <a:off x="6326063" y="23212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9831D961-BC24-4613-A2FE-C51CA9385A2D}"/>
              </a:ext>
            </a:extLst>
          </p:cNvPr>
          <p:cNvCxnSpPr>
            <a:cxnSpLocks/>
          </p:cNvCxnSpPr>
          <p:nvPr/>
        </p:nvCxnSpPr>
        <p:spPr>
          <a:xfrm>
            <a:off x="6326063" y="25119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4EAD85CE-8418-4D66-A1EF-F65427E5D089}"/>
              </a:ext>
            </a:extLst>
          </p:cNvPr>
          <p:cNvCxnSpPr>
            <a:cxnSpLocks/>
          </p:cNvCxnSpPr>
          <p:nvPr/>
        </p:nvCxnSpPr>
        <p:spPr>
          <a:xfrm>
            <a:off x="6326063" y="27025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981D6BF-16AD-4435-BDA7-1226C8937604}"/>
              </a:ext>
            </a:extLst>
          </p:cNvPr>
          <p:cNvCxnSpPr>
            <a:cxnSpLocks/>
          </p:cNvCxnSpPr>
          <p:nvPr/>
        </p:nvCxnSpPr>
        <p:spPr>
          <a:xfrm>
            <a:off x="6326063" y="28931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62690097-A65A-4549-9687-B928956BD8AF}"/>
              </a:ext>
            </a:extLst>
          </p:cNvPr>
          <p:cNvCxnSpPr>
            <a:cxnSpLocks/>
          </p:cNvCxnSpPr>
          <p:nvPr/>
        </p:nvCxnSpPr>
        <p:spPr>
          <a:xfrm>
            <a:off x="6335299" y="30837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092E602-2D0A-4937-8FB2-23772A4C772A}"/>
              </a:ext>
            </a:extLst>
          </p:cNvPr>
          <p:cNvCxnSpPr>
            <a:cxnSpLocks/>
          </p:cNvCxnSpPr>
          <p:nvPr/>
        </p:nvCxnSpPr>
        <p:spPr>
          <a:xfrm>
            <a:off x="6335299" y="32743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6116E3A0-7AE6-4CB4-B405-6F123D8B32DA}"/>
              </a:ext>
            </a:extLst>
          </p:cNvPr>
          <p:cNvCxnSpPr>
            <a:cxnSpLocks/>
          </p:cNvCxnSpPr>
          <p:nvPr/>
        </p:nvCxnSpPr>
        <p:spPr>
          <a:xfrm>
            <a:off x="6335299" y="34649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E6F07412-8C5C-4EAA-81DB-F7B8DFB43BFD}"/>
              </a:ext>
            </a:extLst>
          </p:cNvPr>
          <p:cNvCxnSpPr>
            <a:cxnSpLocks/>
          </p:cNvCxnSpPr>
          <p:nvPr/>
        </p:nvCxnSpPr>
        <p:spPr>
          <a:xfrm>
            <a:off x="6335299" y="36555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3B26EF36-8456-4CF5-8F8B-6931E86BC32E}"/>
              </a:ext>
            </a:extLst>
          </p:cNvPr>
          <p:cNvCxnSpPr>
            <a:cxnSpLocks/>
          </p:cNvCxnSpPr>
          <p:nvPr/>
        </p:nvCxnSpPr>
        <p:spPr>
          <a:xfrm>
            <a:off x="6335299" y="38461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B645D220-72D9-480A-91B8-A04B58AB4BDD}"/>
              </a:ext>
            </a:extLst>
          </p:cNvPr>
          <p:cNvCxnSpPr>
            <a:cxnSpLocks/>
          </p:cNvCxnSpPr>
          <p:nvPr/>
        </p:nvCxnSpPr>
        <p:spPr>
          <a:xfrm>
            <a:off x="6335299" y="40367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75276AA8-99D1-4F1E-931E-28DF77B7FD75}"/>
              </a:ext>
            </a:extLst>
          </p:cNvPr>
          <p:cNvCxnSpPr>
            <a:cxnSpLocks/>
          </p:cNvCxnSpPr>
          <p:nvPr/>
        </p:nvCxnSpPr>
        <p:spPr>
          <a:xfrm>
            <a:off x="6335299" y="42273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34350DFF-2E14-484B-ADD0-53B7C4B17B7D}"/>
              </a:ext>
            </a:extLst>
          </p:cNvPr>
          <p:cNvCxnSpPr>
            <a:cxnSpLocks/>
          </p:cNvCxnSpPr>
          <p:nvPr/>
        </p:nvCxnSpPr>
        <p:spPr>
          <a:xfrm>
            <a:off x="6335299" y="44179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94AFB60F-C228-41AC-9E18-EAF7F8BA9A67}"/>
              </a:ext>
            </a:extLst>
          </p:cNvPr>
          <p:cNvCxnSpPr>
            <a:cxnSpLocks/>
          </p:cNvCxnSpPr>
          <p:nvPr/>
        </p:nvCxnSpPr>
        <p:spPr>
          <a:xfrm>
            <a:off x="6335299" y="46085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C9E536B-2529-4C95-9602-82D1D063CE0C}"/>
              </a:ext>
            </a:extLst>
          </p:cNvPr>
          <p:cNvCxnSpPr>
            <a:cxnSpLocks/>
          </p:cNvCxnSpPr>
          <p:nvPr/>
        </p:nvCxnSpPr>
        <p:spPr>
          <a:xfrm>
            <a:off x="6335299" y="47991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D3A79D28-A6D4-4412-B992-BB1836311083}"/>
              </a:ext>
            </a:extLst>
          </p:cNvPr>
          <p:cNvCxnSpPr>
            <a:cxnSpLocks/>
          </p:cNvCxnSpPr>
          <p:nvPr/>
        </p:nvCxnSpPr>
        <p:spPr>
          <a:xfrm>
            <a:off x="9390952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DF9CB98A-3665-492A-8196-534E843BB5E4}"/>
              </a:ext>
            </a:extLst>
          </p:cNvPr>
          <p:cNvCxnSpPr>
            <a:cxnSpLocks/>
          </p:cNvCxnSpPr>
          <p:nvPr/>
        </p:nvCxnSpPr>
        <p:spPr>
          <a:xfrm>
            <a:off x="9603389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EEFD0581-0062-4A7F-9DC7-FFF5F39FBAC3}"/>
              </a:ext>
            </a:extLst>
          </p:cNvPr>
          <p:cNvCxnSpPr>
            <a:cxnSpLocks/>
          </p:cNvCxnSpPr>
          <p:nvPr/>
        </p:nvCxnSpPr>
        <p:spPr>
          <a:xfrm>
            <a:off x="9803435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7DC4E515-60A7-4453-B470-1FB7A9B3A7E0}"/>
              </a:ext>
            </a:extLst>
          </p:cNvPr>
          <p:cNvCxnSpPr>
            <a:cxnSpLocks/>
          </p:cNvCxnSpPr>
          <p:nvPr/>
        </p:nvCxnSpPr>
        <p:spPr>
          <a:xfrm>
            <a:off x="9997398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69662E88-EB4A-4BC3-80AA-4A2FBF024BA5}"/>
              </a:ext>
            </a:extLst>
          </p:cNvPr>
          <p:cNvCxnSpPr>
            <a:cxnSpLocks/>
          </p:cNvCxnSpPr>
          <p:nvPr/>
        </p:nvCxnSpPr>
        <p:spPr>
          <a:xfrm>
            <a:off x="9293101" y="23212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A04F6BB6-501D-4669-98D0-6BE57E920A07}"/>
              </a:ext>
            </a:extLst>
          </p:cNvPr>
          <p:cNvCxnSpPr>
            <a:cxnSpLocks/>
          </p:cNvCxnSpPr>
          <p:nvPr/>
        </p:nvCxnSpPr>
        <p:spPr>
          <a:xfrm>
            <a:off x="9293101" y="25119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E2E32EF7-4A96-4479-8343-48ADD2EECB7E}"/>
              </a:ext>
            </a:extLst>
          </p:cNvPr>
          <p:cNvCxnSpPr>
            <a:cxnSpLocks/>
          </p:cNvCxnSpPr>
          <p:nvPr/>
        </p:nvCxnSpPr>
        <p:spPr>
          <a:xfrm>
            <a:off x="9293101" y="27025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9516898E-61A5-4B10-9948-00CEE6EDAE50}"/>
              </a:ext>
            </a:extLst>
          </p:cNvPr>
          <p:cNvCxnSpPr>
            <a:cxnSpLocks/>
          </p:cNvCxnSpPr>
          <p:nvPr/>
        </p:nvCxnSpPr>
        <p:spPr>
          <a:xfrm>
            <a:off x="9293101" y="28931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7C0E93F4-074E-4CCE-AF14-5C0A9B5457B4}"/>
              </a:ext>
            </a:extLst>
          </p:cNvPr>
          <p:cNvCxnSpPr>
            <a:cxnSpLocks/>
          </p:cNvCxnSpPr>
          <p:nvPr/>
        </p:nvCxnSpPr>
        <p:spPr>
          <a:xfrm>
            <a:off x="9293101" y="30837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C8372149-AD00-4D20-8A17-2CB47F0A35D6}"/>
              </a:ext>
            </a:extLst>
          </p:cNvPr>
          <p:cNvCxnSpPr>
            <a:cxnSpLocks/>
          </p:cNvCxnSpPr>
          <p:nvPr/>
        </p:nvCxnSpPr>
        <p:spPr>
          <a:xfrm>
            <a:off x="9293101" y="32743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22F3E324-B1BB-401B-B219-7F5FF0C3394F}"/>
              </a:ext>
            </a:extLst>
          </p:cNvPr>
          <p:cNvCxnSpPr>
            <a:cxnSpLocks/>
          </p:cNvCxnSpPr>
          <p:nvPr/>
        </p:nvCxnSpPr>
        <p:spPr>
          <a:xfrm>
            <a:off x="9293101" y="34649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A52DCAF9-1D87-4D7D-B8E0-13B5CFFC833E}"/>
              </a:ext>
            </a:extLst>
          </p:cNvPr>
          <p:cNvCxnSpPr>
            <a:cxnSpLocks/>
          </p:cNvCxnSpPr>
          <p:nvPr/>
        </p:nvCxnSpPr>
        <p:spPr>
          <a:xfrm>
            <a:off x="9293101" y="36555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670B1449-D1B7-43DC-9254-59D9A0905029}"/>
              </a:ext>
            </a:extLst>
          </p:cNvPr>
          <p:cNvCxnSpPr>
            <a:cxnSpLocks/>
          </p:cNvCxnSpPr>
          <p:nvPr/>
        </p:nvCxnSpPr>
        <p:spPr>
          <a:xfrm>
            <a:off x="9293101" y="38461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7402131B-9812-42DE-8C76-41DB80C308E5}"/>
              </a:ext>
            </a:extLst>
          </p:cNvPr>
          <p:cNvCxnSpPr>
            <a:cxnSpLocks/>
          </p:cNvCxnSpPr>
          <p:nvPr/>
        </p:nvCxnSpPr>
        <p:spPr>
          <a:xfrm>
            <a:off x="9293101" y="40367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82CEF6B6-105E-45E1-8DC4-7A2B3C0FBA60}"/>
              </a:ext>
            </a:extLst>
          </p:cNvPr>
          <p:cNvCxnSpPr>
            <a:cxnSpLocks/>
          </p:cNvCxnSpPr>
          <p:nvPr/>
        </p:nvCxnSpPr>
        <p:spPr>
          <a:xfrm>
            <a:off x="9293101" y="42273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E48B7594-E2DB-4505-B2B3-092B668C7E82}"/>
              </a:ext>
            </a:extLst>
          </p:cNvPr>
          <p:cNvCxnSpPr>
            <a:cxnSpLocks/>
          </p:cNvCxnSpPr>
          <p:nvPr/>
        </p:nvCxnSpPr>
        <p:spPr>
          <a:xfrm>
            <a:off x="9293101" y="44179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178DEF5B-9B56-4F5C-AEB6-069393F11DE5}"/>
              </a:ext>
            </a:extLst>
          </p:cNvPr>
          <p:cNvCxnSpPr>
            <a:cxnSpLocks/>
          </p:cNvCxnSpPr>
          <p:nvPr/>
        </p:nvCxnSpPr>
        <p:spPr>
          <a:xfrm>
            <a:off x="9293101" y="46085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583211-A9C6-4B3A-BB82-0B5DB4D529BF}"/>
              </a:ext>
            </a:extLst>
          </p:cNvPr>
          <p:cNvCxnSpPr>
            <a:cxnSpLocks/>
          </p:cNvCxnSpPr>
          <p:nvPr/>
        </p:nvCxnSpPr>
        <p:spPr>
          <a:xfrm>
            <a:off x="9293101" y="47991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CBB0A06-8BCC-448A-BC10-84AE93D4D8FE}"/>
              </a:ext>
            </a:extLst>
          </p:cNvPr>
          <p:cNvSpPr txBox="1"/>
          <p:nvPr/>
        </p:nvSpPr>
        <p:spPr>
          <a:xfrm>
            <a:off x="6401723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12ADED7-554D-4878-BC14-C306950339BC}"/>
              </a:ext>
            </a:extLst>
          </p:cNvPr>
          <p:cNvSpPr txBox="1"/>
          <p:nvPr/>
        </p:nvSpPr>
        <p:spPr>
          <a:xfrm>
            <a:off x="6611291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C0D0B11A-8B18-4CEF-A804-1E29C07DB93A}"/>
              </a:ext>
            </a:extLst>
          </p:cNvPr>
          <p:cNvSpPr txBox="1"/>
          <p:nvPr/>
        </p:nvSpPr>
        <p:spPr>
          <a:xfrm>
            <a:off x="6611291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28400B0D-5977-41E9-91F0-313C7AD279AD}"/>
              </a:ext>
            </a:extLst>
          </p:cNvPr>
          <p:cNvSpPr txBox="1"/>
          <p:nvPr/>
        </p:nvSpPr>
        <p:spPr>
          <a:xfrm>
            <a:off x="6377733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E3EC325C-8586-415F-B3AE-EAC969314EBA}"/>
              </a:ext>
            </a:extLst>
          </p:cNvPr>
          <p:cNvCxnSpPr>
            <a:cxnSpLocks/>
          </p:cNvCxnSpPr>
          <p:nvPr/>
        </p:nvCxnSpPr>
        <p:spPr>
          <a:xfrm>
            <a:off x="9270720" y="23212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75F7EC5D-5862-42D0-927A-1C590D6AE732}"/>
              </a:ext>
            </a:extLst>
          </p:cNvPr>
          <p:cNvCxnSpPr>
            <a:cxnSpLocks/>
          </p:cNvCxnSpPr>
          <p:nvPr/>
        </p:nvCxnSpPr>
        <p:spPr>
          <a:xfrm>
            <a:off x="9270720" y="25119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9805B86D-AC73-49C7-88A7-2CD0731DFB22}"/>
              </a:ext>
            </a:extLst>
          </p:cNvPr>
          <p:cNvCxnSpPr>
            <a:cxnSpLocks/>
          </p:cNvCxnSpPr>
          <p:nvPr/>
        </p:nvCxnSpPr>
        <p:spPr>
          <a:xfrm>
            <a:off x="9270720" y="27025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093534B0-A37E-424A-A36F-E4D17FCFD844}"/>
              </a:ext>
            </a:extLst>
          </p:cNvPr>
          <p:cNvSpPr txBox="1"/>
          <p:nvPr/>
        </p:nvSpPr>
        <p:spPr>
          <a:xfrm>
            <a:off x="9346380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296336BC-9C1B-4F7F-B181-EA1F9D6D3926}"/>
              </a:ext>
            </a:extLst>
          </p:cNvPr>
          <p:cNvSpPr txBox="1"/>
          <p:nvPr/>
        </p:nvSpPr>
        <p:spPr>
          <a:xfrm>
            <a:off x="9555948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C71C108E-6DB3-44BB-9B1D-1332C9313E8B}"/>
              </a:ext>
            </a:extLst>
          </p:cNvPr>
          <p:cNvSpPr txBox="1"/>
          <p:nvPr/>
        </p:nvSpPr>
        <p:spPr>
          <a:xfrm>
            <a:off x="9555948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A1B4506-6C45-4B3F-B36A-ECA12B5BFA79}"/>
              </a:ext>
            </a:extLst>
          </p:cNvPr>
          <p:cNvSpPr txBox="1"/>
          <p:nvPr/>
        </p:nvSpPr>
        <p:spPr>
          <a:xfrm>
            <a:off x="9322390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E8CF0296-4AEE-4D86-8399-D6FCFA73827B}"/>
              </a:ext>
            </a:extLst>
          </p:cNvPr>
          <p:cNvCxnSpPr>
            <a:cxnSpLocks/>
          </p:cNvCxnSpPr>
          <p:nvPr/>
        </p:nvCxnSpPr>
        <p:spPr>
          <a:xfrm>
            <a:off x="8189119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7A9F4B0A-2EDC-4DA2-8436-03A5046798D2}"/>
              </a:ext>
            </a:extLst>
          </p:cNvPr>
          <p:cNvCxnSpPr>
            <a:cxnSpLocks/>
          </p:cNvCxnSpPr>
          <p:nvPr/>
        </p:nvCxnSpPr>
        <p:spPr>
          <a:xfrm>
            <a:off x="8389165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EE722158-039C-4DB2-A2D4-C017E21844CB}"/>
              </a:ext>
            </a:extLst>
          </p:cNvPr>
          <p:cNvCxnSpPr>
            <a:cxnSpLocks/>
          </p:cNvCxnSpPr>
          <p:nvPr/>
        </p:nvCxnSpPr>
        <p:spPr>
          <a:xfrm>
            <a:off x="7877868" y="23212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719E19EE-6E34-4044-AC5F-E46CC3159EB1}"/>
              </a:ext>
            </a:extLst>
          </p:cNvPr>
          <p:cNvCxnSpPr>
            <a:cxnSpLocks/>
          </p:cNvCxnSpPr>
          <p:nvPr/>
        </p:nvCxnSpPr>
        <p:spPr>
          <a:xfrm>
            <a:off x="7877868" y="25119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E661E76C-C209-4407-8F20-F2F377055631}"/>
              </a:ext>
            </a:extLst>
          </p:cNvPr>
          <p:cNvCxnSpPr>
            <a:cxnSpLocks/>
          </p:cNvCxnSpPr>
          <p:nvPr/>
        </p:nvCxnSpPr>
        <p:spPr>
          <a:xfrm>
            <a:off x="7877868" y="27025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8E4018A5-6B00-4DBF-939A-FFA1C03671F2}"/>
              </a:ext>
            </a:extLst>
          </p:cNvPr>
          <p:cNvCxnSpPr>
            <a:cxnSpLocks/>
          </p:cNvCxnSpPr>
          <p:nvPr/>
        </p:nvCxnSpPr>
        <p:spPr>
          <a:xfrm>
            <a:off x="7877868" y="28931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8A7267FF-598E-41EC-8B19-6ED78BF6CA95}"/>
              </a:ext>
            </a:extLst>
          </p:cNvPr>
          <p:cNvCxnSpPr>
            <a:cxnSpLocks/>
          </p:cNvCxnSpPr>
          <p:nvPr/>
        </p:nvCxnSpPr>
        <p:spPr>
          <a:xfrm>
            <a:off x="7887104" y="30837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BB8E6725-F3EC-4A75-A3EF-00C3F790C9AF}"/>
              </a:ext>
            </a:extLst>
          </p:cNvPr>
          <p:cNvSpPr txBox="1"/>
          <p:nvPr/>
        </p:nvSpPr>
        <p:spPr>
          <a:xfrm>
            <a:off x="7953528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EEF56C5-F1A2-4FCD-9229-83A8FCAEF2C8}"/>
              </a:ext>
            </a:extLst>
          </p:cNvPr>
          <p:cNvSpPr txBox="1"/>
          <p:nvPr/>
        </p:nvSpPr>
        <p:spPr>
          <a:xfrm>
            <a:off x="8163096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5526592C-E323-47F6-934F-9ADA6AA4FB80}"/>
              </a:ext>
            </a:extLst>
          </p:cNvPr>
          <p:cNvSpPr txBox="1"/>
          <p:nvPr/>
        </p:nvSpPr>
        <p:spPr>
          <a:xfrm>
            <a:off x="8163096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DC75F875-AB59-4881-BA8C-CC4F7B8189AF}"/>
              </a:ext>
            </a:extLst>
          </p:cNvPr>
          <p:cNvSpPr txBox="1"/>
          <p:nvPr/>
        </p:nvSpPr>
        <p:spPr>
          <a:xfrm>
            <a:off x="7929538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D166C13B-4270-48FD-A4BE-EABE75E9CEA4}"/>
              </a:ext>
            </a:extLst>
          </p:cNvPr>
          <p:cNvCxnSpPr>
            <a:cxnSpLocks/>
          </p:cNvCxnSpPr>
          <p:nvPr/>
        </p:nvCxnSpPr>
        <p:spPr>
          <a:xfrm>
            <a:off x="7892609" y="32743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A7B8A96B-7DB5-4017-ADDF-6C6557FE3CD8}"/>
              </a:ext>
            </a:extLst>
          </p:cNvPr>
          <p:cNvCxnSpPr>
            <a:cxnSpLocks/>
          </p:cNvCxnSpPr>
          <p:nvPr/>
        </p:nvCxnSpPr>
        <p:spPr>
          <a:xfrm>
            <a:off x="7892609" y="34649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D117EEBB-0CBF-4355-B41C-0187803E97B5}"/>
              </a:ext>
            </a:extLst>
          </p:cNvPr>
          <p:cNvCxnSpPr>
            <a:cxnSpLocks/>
          </p:cNvCxnSpPr>
          <p:nvPr/>
        </p:nvCxnSpPr>
        <p:spPr>
          <a:xfrm>
            <a:off x="7892609" y="36555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3BB396FA-FFAE-4920-8E78-4CA9AF09840B}"/>
              </a:ext>
            </a:extLst>
          </p:cNvPr>
          <p:cNvCxnSpPr>
            <a:cxnSpLocks/>
          </p:cNvCxnSpPr>
          <p:nvPr/>
        </p:nvCxnSpPr>
        <p:spPr>
          <a:xfrm>
            <a:off x="7892609" y="38461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9BD8834-1A0F-442A-B977-693B2FF5D372}"/>
              </a:ext>
            </a:extLst>
          </p:cNvPr>
          <p:cNvCxnSpPr>
            <a:cxnSpLocks/>
          </p:cNvCxnSpPr>
          <p:nvPr/>
        </p:nvCxnSpPr>
        <p:spPr>
          <a:xfrm>
            <a:off x="7892609" y="40367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33B5A86D-6476-4902-A127-C61C17319A5C}"/>
              </a:ext>
            </a:extLst>
          </p:cNvPr>
          <p:cNvCxnSpPr>
            <a:cxnSpLocks/>
          </p:cNvCxnSpPr>
          <p:nvPr/>
        </p:nvCxnSpPr>
        <p:spPr>
          <a:xfrm>
            <a:off x="7892609" y="42273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E879F6B8-9467-4EF1-A29D-5386FC01BC76}"/>
              </a:ext>
            </a:extLst>
          </p:cNvPr>
          <p:cNvCxnSpPr>
            <a:cxnSpLocks/>
          </p:cNvCxnSpPr>
          <p:nvPr/>
        </p:nvCxnSpPr>
        <p:spPr>
          <a:xfrm>
            <a:off x="7892609" y="44179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561648F9-1208-4ECB-8E20-1034B2CCFBED}"/>
              </a:ext>
            </a:extLst>
          </p:cNvPr>
          <p:cNvCxnSpPr>
            <a:cxnSpLocks/>
          </p:cNvCxnSpPr>
          <p:nvPr/>
        </p:nvCxnSpPr>
        <p:spPr>
          <a:xfrm>
            <a:off x="7892609" y="46085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18568EDD-EB95-4CF3-A4AF-2A07CE99EC3D}"/>
              </a:ext>
            </a:extLst>
          </p:cNvPr>
          <p:cNvCxnSpPr>
            <a:cxnSpLocks/>
          </p:cNvCxnSpPr>
          <p:nvPr/>
        </p:nvCxnSpPr>
        <p:spPr>
          <a:xfrm>
            <a:off x="7892609" y="47991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>
            <a:extLst>
              <a:ext uri="{FF2B5EF4-FFF2-40B4-BE49-F238E27FC236}">
                <a16:creationId xmlns:a16="http://schemas.microsoft.com/office/drawing/2014/main" id="{C9340DFC-F1FB-43CD-8030-D316602E8899}"/>
              </a:ext>
            </a:extLst>
          </p:cNvPr>
          <p:cNvSpPr txBox="1"/>
          <p:nvPr/>
        </p:nvSpPr>
        <p:spPr>
          <a:xfrm>
            <a:off x="6401723" y="21288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s1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2D4A5B37-06DC-4901-92B9-EF42045A44A9}"/>
              </a:ext>
            </a:extLst>
          </p:cNvPr>
          <p:cNvSpPr txBox="1"/>
          <p:nvPr/>
        </p:nvSpPr>
        <p:spPr>
          <a:xfrm>
            <a:off x="6632410" y="21288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…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EC49CFC7-D7CB-4A0C-A040-4EC10574527F}"/>
              </a:ext>
            </a:extLst>
          </p:cNvPr>
          <p:cNvSpPr txBox="1"/>
          <p:nvPr/>
        </p:nvSpPr>
        <p:spPr>
          <a:xfrm>
            <a:off x="6993658" y="21288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S_n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4D9C3979-ECFA-4354-ABAA-336F4464D3E8}"/>
              </a:ext>
            </a:extLst>
          </p:cNvPr>
          <p:cNvSpPr txBox="1"/>
          <p:nvPr/>
        </p:nvSpPr>
        <p:spPr>
          <a:xfrm>
            <a:off x="6214778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t1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86F15100-1765-450D-A7EF-1CF2F80DBE34}"/>
              </a:ext>
            </a:extLst>
          </p:cNvPr>
          <p:cNvSpPr txBox="1"/>
          <p:nvPr/>
        </p:nvSpPr>
        <p:spPr>
          <a:xfrm>
            <a:off x="6198903" y="460674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 err="1">
                <a:solidFill>
                  <a:schemeClr val="bg1"/>
                </a:solidFill>
              </a:rPr>
              <a:t>t_n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3A2964F-3057-4413-AD35-F2A04D071CA1}"/>
              </a:ext>
            </a:extLst>
          </p:cNvPr>
          <p:cNvSpPr txBox="1"/>
          <p:nvPr/>
        </p:nvSpPr>
        <p:spPr>
          <a:xfrm>
            <a:off x="7795353" y="1754158"/>
            <a:ext cx="1187624" cy="30776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Latent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85C6DA-DABA-4CC9-A960-1F2E3C2E9615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D7C4CDC7-AE7B-40E1-8231-6A5584543ADE}"/>
              </a:ext>
            </a:extLst>
          </p:cNvPr>
          <p:cNvSpPr/>
          <p:nvPr/>
        </p:nvSpPr>
        <p:spPr>
          <a:xfrm rot="5400000">
            <a:off x="8177966" y="3319633"/>
            <a:ext cx="115824" cy="37827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20E68E-FA40-4EF9-A95D-2388E1B84CCB}"/>
              </a:ext>
            </a:extLst>
          </p:cNvPr>
          <p:cNvSpPr txBox="1"/>
          <p:nvPr/>
        </p:nvSpPr>
        <p:spPr>
          <a:xfrm>
            <a:off x="6845634" y="5358526"/>
            <a:ext cx="3070368" cy="260902"/>
          </a:xfrm>
          <a:prstGeom prst="rect">
            <a:avLst/>
          </a:prstGeom>
        </p:spPr>
        <p:txBody>
          <a:bodyPr wrap="square" rtlCol="0">
            <a:normAutofit fontScale="85000" lnSpcReduction="10000"/>
          </a:bodyPr>
          <a:lstStyle/>
          <a:p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L2-Norm and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recereated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stock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54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4548FB4-BC9F-4627-9748-D28469F91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025" y="1696529"/>
            <a:ext cx="3473617" cy="4295775"/>
          </a:xfrm>
          <a:prstGeom prst="rect">
            <a:avLst/>
          </a:prstGeom>
        </p:spPr>
      </p:pic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64AEFA3-EF3B-4AE6-BDD0-5BA0C80836EC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ReLU</a:t>
            </a:r>
            <a:r>
              <a:rPr lang="de-DE" sz="1400" dirty="0"/>
              <a:t> </a:t>
            </a:r>
            <a:r>
              <a:rPr lang="de-DE" sz="1400" dirty="0" err="1"/>
              <a:t>activation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was </a:t>
            </a:r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guarantee</a:t>
            </a:r>
            <a:r>
              <a:rPr lang="de-DE" sz="1400" dirty="0"/>
              <a:t> fast </a:t>
            </a:r>
            <a:r>
              <a:rPr lang="de-DE" sz="1400" dirty="0" err="1"/>
              <a:t>convergence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 </a:t>
            </a:r>
            <a:r>
              <a:rPr lang="de-DE" sz="1400" dirty="0" err="1"/>
              <a:t>dropout</a:t>
            </a:r>
            <a:r>
              <a:rPr lang="de-DE" sz="1400" dirty="0"/>
              <a:t>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,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esentially</a:t>
            </a:r>
            <a:r>
              <a:rPr lang="de-DE" sz="1400" dirty="0"/>
              <a:t> </a:t>
            </a:r>
            <a:r>
              <a:rPr lang="de-DE" sz="1400" dirty="0" err="1"/>
              <a:t>makes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a </a:t>
            </a:r>
            <a:r>
              <a:rPr lang="de-DE" sz="1400" dirty="0" err="1"/>
              <a:t>denoising</a:t>
            </a:r>
            <a:r>
              <a:rPr lang="de-DE" sz="1400" dirty="0"/>
              <a:t> </a:t>
            </a:r>
            <a:r>
              <a:rPr lang="de-DE" sz="1400" dirty="0" err="1"/>
              <a:t>autoencoder</a:t>
            </a:r>
            <a:r>
              <a:rPr lang="de-DE" sz="1400" dirty="0"/>
              <a:t>,</a:t>
            </a:r>
            <a:r>
              <a:rPr lang="en-US" sz="1400" dirty="0"/>
              <a:t> with the goal of producing a network that is more robust to noise.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3E9A655C-179E-4A03-BD30-E7776B0299B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75271C0-E460-4EE4-B0FE-9597F76554EF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0957E8-F3EE-4936-9A27-E966895D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28837"/>
            <a:ext cx="9124950" cy="2600325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1DCA9977-E396-4135-AF67-F56BC5EE42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C04424-5317-443C-9B37-26A7F8D795A7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3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</p:spPr>
        <p:txBody>
          <a:bodyPr anchor="t">
            <a:normAutofit fontScale="90000"/>
          </a:bodyPr>
          <a:lstStyle/>
          <a:p>
            <a:r>
              <a:rPr lang="de-DE" sz="4000" dirty="0"/>
              <a:t>Data, </a:t>
            </a:r>
            <a:r>
              <a:rPr lang="de-DE" sz="4000" dirty="0" err="1"/>
              <a:t>Methodology</a:t>
            </a:r>
            <a:r>
              <a:rPr lang="de-DE" sz="4000" dirty="0"/>
              <a:t> &amp; </a:t>
            </a:r>
            <a:r>
              <a:rPr lang="de-DE" sz="4000" dirty="0" err="1"/>
              <a:t>Results</a:t>
            </a:r>
            <a:endParaRPr lang="en-US" sz="3700" dirty="0"/>
          </a:p>
        </p:txBody>
      </p:sp>
      <p:pic>
        <p:nvPicPr>
          <p:cNvPr id="10" name="Grafik 9" descr="Ein Bild, das Bleistift enthält.&#10;&#10;Automatisch generierte Beschreibung">
            <a:extLst>
              <a:ext uri="{FF2B5EF4-FFF2-40B4-BE49-F238E27FC236}">
                <a16:creationId xmlns:a16="http://schemas.microsoft.com/office/drawing/2014/main" id="{7561CD99-DA4E-4B85-8BFF-B1BB8C7A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13000"/>
            <a:ext cx="5511800" cy="2968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FAC9D8-3616-4026-858F-82D63D05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62" y="2413000"/>
            <a:ext cx="5511800" cy="29686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B922A7A-7CDD-4C30-B15A-CC2D9073AE68}"/>
              </a:ext>
            </a:extLst>
          </p:cNvPr>
          <p:cNvSpPr txBox="1"/>
          <p:nvPr/>
        </p:nvSpPr>
        <p:spPr>
          <a:xfrm>
            <a:off x="504497" y="5653492"/>
            <a:ext cx="9082848" cy="51723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Unstable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stocks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tend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volatile and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have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more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unexpected</a:t>
            </a:r>
            <a:r>
              <a:rPr lang="de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spikes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Untertitel 3">
            <a:extLst>
              <a:ext uri="{FF2B5EF4-FFF2-40B4-BE49-F238E27FC236}">
                <a16:creationId xmlns:a16="http://schemas.microsoft.com/office/drawing/2014/main" id="{B5345771-D975-4CA1-A9B3-28B470E07E1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15068" y="1148419"/>
            <a:ext cx="10678493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3C7DA07-6B66-488D-9790-B5C013092710}"/>
              </a:ext>
            </a:extLst>
          </p:cNvPr>
          <p:cNvSpPr/>
          <p:nvPr/>
        </p:nvSpPr>
        <p:spPr>
          <a:xfrm>
            <a:off x="655068" y="11484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5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796F17E-8880-4C96-9D8C-D74D92C24BC2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58B59C-0438-4422-9CB3-D745B5D9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6" y="2185625"/>
            <a:ext cx="4760625" cy="3402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1937BA-1F91-439D-80FE-4F5E8EA99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6"/>
          <a:stretch/>
        </p:blipFill>
        <p:spPr>
          <a:xfrm>
            <a:off x="6630558" y="2559951"/>
            <a:ext cx="4829175" cy="278889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6E591D-720D-44F7-A80D-D1F222D43D44}"/>
              </a:ext>
            </a:extLst>
          </p:cNvPr>
          <p:cNvCxnSpPr/>
          <p:nvPr/>
        </p:nvCxnSpPr>
        <p:spPr>
          <a:xfrm>
            <a:off x="5329881" y="2356022"/>
            <a:ext cx="1639330" cy="49427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CB7848-2298-49EE-9D7D-1C8475756F16}"/>
              </a:ext>
            </a:extLst>
          </p:cNvPr>
          <p:cNvCxnSpPr>
            <a:cxnSpLocks/>
          </p:cNvCxnSpPr>
          <p:nvPr/>
        </p:nvCxnSpPr>
        <p:spPr>
          <a:xfrm>
            <a:off x="5362832" y="2459001"/>
            <a:ext cx="1639330" cy="9198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E095D50-1C55-424C-83C6-A2184CE5D383}"/>
              </a:ext>
            </a:extLst>
          </p:cNvPr>
          <p:cNvCxnSpPr>
            <a:cxnSpLocks/>
          </p:cNvCxnSpPr>
          <p:nvPr/>
        </p:nvCxnSpPr>
        <p:spPr>
          <a:xfrm>
            <a:off x="5362832" y="2593552"/>
            <a:ext cx="1639330" cy="141415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E307AE0-A04A-4F05-8DE4-B0CDA7A8A907}"/>
              </a:ext>
            </a:extLst>
          </p:cNvPr>
          <p:cNvCxnSpPr>
            <a:cxnSpLocks/>
          </p:cNvCxnSpPr>
          <p:nvPr/>
        </p:nvCxnSpPr>
        <p:spPr>
          <a:xfrm>
            <a:off x="5362832" y="2699959"/>
            <a:ext cx="1672281" cy="19132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8837B3C-663C-4801-B15A-605E009FF9F4}"/>
              </a:ext>
            </a:extLst>
          </p:cNvPr>
          <p:cNvCxnSpPr>
            <a:cxnSpLocks/>
          </p:cNvCxnSpPr>
          <p:nvPr/>
        </p:nvCxnSpPr>
        <p:spPr>
          <a:xfrm>
            <a:off x="5362832" y="2806366"/>
            <a:ext cx="1705232" cy="23917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866D4A06-7942-47EF-B317-D682BF344528}"/>
              </a:ext>
            </a:extLst>
          </p:cNvPr>
          <p:cNvSpPr/>
          <p:nvPr/>
        </p:nvSpPr>
        <p:spPr>
          <a:xfrm rot="16200000">
            <a:off x="9044072" y="451741"/>
            <a:ext cx="180703" cy="3808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DFE2846-95A6-4E2B-B6F5-E4F881B32D03}"/>
              </a:ext>
            </a:extLst>
          </p:cNvPr>
          <p:cNvSpPr txBox="1"/>
          <p:nvPr/>
        </p:nvSpPr>
        <p:spPr>
          <a:xfrm>
            <a:off x="8435546" y="1970056"/>
            <a:ext cx="2042984" cy="255632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sliding</a:t>
            </a:r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94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Tabelle 114">
            <a:extLst>
              <a:ext uri="{FF2B5EF4-FFF2-40B4-BE49-F238E27FC236}">
                <a16:creationId xmlns:a16="http://schemas.microsoft.com/office/drawing/2014/main" id="{F429FFCB-6911-4210-AEBB-4CFF5DCD0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728940"/>
              </p:ext>
            </p:extLst>
          </p:nvPr>
        </p:nvGraphicFramePr>
        <p:xfrm>
          <a:off x="5998006" y="2296570"/>
          <a:ext cx="5920016" cy="3222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20016">
                  <a:extLst>
                    <a:ext uri="{9D8B030D-6E8A-4147-A177-3AD203B41FA5}">
                      <a16:colId xmlns:a16="http://schemas.microsoft.com/office/drawing/2014/main" val="1688460494"/>
                    </a:ext>
                  </a:extLst>
                </a:gridCol>
              </a:tblGrid>
              <a:tr h="854916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stocks should I analyze?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an autoencoder model and filter stocks that can be recreated best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2776"/>
                  </a:ext>
                </a:extLst>
              </a:tr>
              <a:tr h="854916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Can I predict the value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Forecast the next 10-days of a stock closing value into the future using Recurrent Neural networks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endParaRPr lang="en-US" sz="14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112875"/>
                  </a:ext>
                </a:extLst>
              </a:tr>
              <a:tr h="74176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Can I calculate the risk of a stock?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Apply latent features of an autoencoder model t clean the sample covariance matrix</a:t>
                      </a:r>
                      <a:endParaRPr lang="en-US" sz="12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73270"/>
                  </a:ext>
                </a:extLst>
              </a:tr>
              <a:tr h="741760">
                <a:tc>
                  <a:txBody>
                    <a:bodyPr/>
                    <a:lstStyle/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</a:rPr>
                        <a:t>Which stock should I put in my portfolio? </a:t>
                      </a:r>
                    </a:p>
                    <a:p>
                      <a:pPr marL="266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Apply Markowitz portfolio optimization and find the optimal stocks for the portfolio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6188458"/>
                  </a:ext>
                </a:extLst>
              </a:tr>
            </a:tbl>
          </a:graphicData>
        </a:graphic>
      </p:graphicFrame>
      <p:sp>
        <p:nvSpPr>
          <p:cNvPr id="30" name="Ellipse 29">
            <a:extLst>
              <a:ext uri="{FF2B5EF4-FFF2-40B4-BE49-F238E27FC236}">
                <a16:creationId xmlns:a16="http://schemas.microsoft.com/office/drawing/2014/main" id="{EC72793B-5E05-49C7-B7B6-62E37C129E6F}"/>
              </a:ext>
            </a:extLst>
          </p:cNvPr>
          <p:cNvSpPr/>
          <p:nvPr/>
        </p:nvSpPr>
        <p:spPr>
          <a:xfrm>
            <a:off x="4233683" y="3357218"/>
            <a:ext cx="1260000" cy="126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C1E0D9E-EA06-4B20-A8BA-F90F22454EE7}"/>
              </a:ext>
            </a:extLst>
          </p:cNvPr>
          <p:cNvSpPr/>
          <p:nvPr/>
        </p:nvSpPr>
        <p:spPr>
          <a:xfrm>
            <a:off x="4315768" y="3447218"/>
            <a:ext cx="1080000" cy="1080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117CC-B047-4A99-8B06-9EA9A633491A}"/>
              </a:ext>
            </a:extLst>
          </p:cNvPr>
          <p:cNvSpPr/>
          <p:nvPr/>
        </p:nvSpPr>
        <p:spPr>
          <a:xfrm>
            <a:off x="5246864" y="4384378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03C2431-40FE-4C29-AA83-62465CC61CEB}"/>
              </a:ext>
            </a:extLst>
          </p:cNvPr>
          <p:cNvSpPr/>
          <p:nvPr/>
        </p:nvSpPr>
        <p:spPr>
          <a:xfrm>
            <a:off x="5320300" y="4306093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D5BCB1F3-FEE5-4580-8494-0C6065CC7259}"/>
              </a:ext>
            </a:extLst>
          </p:cNvPr>
          <p:cNvSpPr/>
          <p:nvPr/>
        </p:nvSpPr>
        <p:spPr>
          <a:xfrm rot="5400000">
            <a:off x="5332350" y="3967517"/>
            <a:ext cx="518492" cy="157163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CE5F996-F924-425D-9BBF-701413A250C0}"/>
              </a:ext>
            </a:extLst>
          </p:cNvPr>
          <p:cNvSpPr/>
          <p:nvPr/>
        </p:nvSpPr>
        <p:spPr>
          <a:xfrm>
            <a:off x="560710" y="3357218"/>
            <a:ext cx="1260000" cy="126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1E8A7B0-C785-4D84-9136-9140E41D7170}"/>
              </a:ext>
            </a:extLst>
          </p:cNvPr>
          <p:cNvSpPr/>
          <p:nvPr/>
        </p:nvSpPr>
        <p:spPr>
          <a:xfrm>
            <a:off x="642795" y="3447218"/>
            <a:ext cx="1080000" cy="10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139EEAC-8672-4554-B74E-B7823AC8C0CA}"/>
              </a:ext>
            </a:extLst>
          </p:cNvPr>
          <p:cNvSpPr/>
          <p:nvPr/>
        </p:nvSpPr>
        <p:spPr>
          <a:xfrm>
            <a:off x="1793678" y="3936822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8013560-FEC6-4B55-834D-53153A55EA46}"/>
              </a:ext>
            </a:extLst>
          </p:cNvPr>
          <p:cNvSpPr/>
          <p:nvPr/>
        </p:nvSpPr>
        <p:spPr>
          <a:xfrm>
            <a:off x="1750180" y="3771523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FC97CEC-D442-4C66-B175-C5D9BC8E66CF}"/>
              </a:ext>
            </a:extLst>
          </p:cNvPr>
          <p:cNvSpPr/>
          <p:nvPr/>
        </p:nvSpPr>
        <p:spPr>
          <a:xfrm>
            <a:off x="2442133" y="4077207"/>
            <a:ext cx="1260000" cy="126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5FA67D2-E857-41A0-BB26-9E3CF0E663FB}"/>
              </a:ext>
            </a:extLst>
          </p:cNvPr>
          <p:cNvSpPr/>
          <p:nvPr/>
        </p:nvSpPr>
        <p:spPr>
          <a:xfrm>
            <a:off x="2524218" y="4167207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F2B9B5-F62A-47A3-A932-85914FFD1F8E}"/>
              </a:ext>
            </a:extLst>
          </p:cNvPr>
          <p:cNvSpPr/>
          <p:nvPr/>
        </p:nvSpPr>
        <p:spPr>
          <a:xfrm>
            <a:off x="3604218" y="4405846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959E368-E2F8-4FC5-9089-1BC5E025A8AF}"/>
              </a:ext>
            </a:extLst>
          </p:cNvPr>
          <p:cNvSpPr/>
          <p:nvPr/>
        </p:nvSpPr>
        <p:spPr>
          <a:xfrm>
            <a:off x="3541996" y="4196331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fik 25" descr="Filter">
            <a:extLst>
              <a:ext uri="{FF2B5EF4-FFF2-40B4-BE49-F238E27FC236}">
                <a16:creationId xmlns:a16="http://schemas.microsoft.com/office/drawing/2014/main" id="{167405D2-6212-48FC-8406-2D309CAE0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178" y="3708191"/>
            <a:ext cx="598912" cy="598912"/>
          </a:xfrm>
          <a:prstGeom prst="rect">
            <a:avLst/>
          </a:prstGeom>
        </p:spPr>
      </p:pic>
      <p:pic>
        <p:nvPicPr>
          <p:cNvPr id="28" name="Grafik 27" descr="Aufwärtstrend">
            <a:extLst>
              <a:ext uri="{FF2B5EF4-FFF2-40B4-BE49-F238E27FC236}">
                <a16:creationId xmlns:a16="http://schemas.microsoft.com/office/drawing/2014/main" id="{6B31FC5C-87C3-44A0-A112-2190E1483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7077" y="4422660"/>
            <a:ext cx="637595" cy="637595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20A6D01-981A-4159-9503-E2E74A01655A}"/>
              </a:ext>
            </a:extLst>
          </p:cNvPr>
          <p:cNvCxnSpPr>
            <a:cxnSpLocks/>
          </p:cNvCxnSpPr>
          <p:nvPr/>
        </p:nvCxnSpPr>
        <p:spPr>
          <a:xfrm>
            <a:off x="5647137" y="7679187"/>
            <a:ext cx="0" cy="7148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6610B9A-A153-4A95-8422-3024D65AEA96}"/>
              </a:ext>
            </a:extLst>
          </p:cNvPr>
          <p:cNvCxnSpPr>
            <a:cxnSpLocks/>
          </p:cNvCxnSpPr>
          <p:nvPr/>
        </p:nvCxnSpPr>
        <p:spPr>
          <a:xfrm rot="16200000">
            <a:off x="6078458" y="7962746"/>
            <a:ext cx="0" cy="8626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1DB15C9A-19AC-495C-B57E-55C62B4D475F}"/>
              </a:ext>
            </a:extLst>
          </p:cNvPr>
          <p:cNvSpPr/>
          <p:nvPr/>
        </p:nvSpPr>
        <p:spPr>
          <a:xfrm>
            <a:off x="5877894" y="8076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CE88AD3-75DA-4008-86A8-959B71D3950C}"/>
              </a:ext>
            </a:extLst>
          </p:cNvPr>
          <p:cNvSpPr/>
          <p:nvPr/>
        </p:nvSpPr>
        <p:spPr>
          <a:xfrm>
            <a:off x="5895894" y="818706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B97DCF-5193-4374-B3D5-2DBCC53F31D5}"/>
              </a:ext>
            </a:extLst>
          </p:cNvPr>
          <p:cNvSpPr/>
          <p:nvPr/>
        </p:nvSpPr>
        <p:spPr>
          <a:xfrm>
            <a:off x="6034006" y="7961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0373B5-4D4F-41C8-900F-8FB57D689959}"/>
              </a:ext>
            </a:extLst>
          </p:cNvPr>
          <p:cNvSpPr/>
          <p:nvPr/>
        </p:nvSpPr>
        <p:spPr>
          <a:xfrm>
            <a:off x="6069458" y="8017438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5185394-D099-4262-A262-097B8005F593}"/>
              </a:ext>
            </a:extLst>
          </p:cNvPr>
          <p:cNvSpPr/>
          <p:nvPr/>
        </p:nvSpPr>
        <p:spPr>
          <a:xfrm>
            <a:off x="6012294" y="803201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C6E8989-878A-4951-8D80-DB3BB4F891BD}"/>
              </a:ext>
            </a:extLst>
          </p:cNvPr>
          <p:cNvSpPr/>
          <p:nvPr/>
        </p:nvSpPr>
        <p:spPr>
          <a:xfrm>
            <a:off x="6154119" y="7979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B8B6FE1-3D68-4C82-8898-B118CEC35FDF}"/>
              </a:ext>
            </a:extLst>
          </p:cNvPr>
          <p:cNvSpPr/>
          <p:nvPr/>
        </p:nvSpPr>
        <p:spPr>
          <a:xfrm>
            <a:off x="6098824" y="79437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CBEA33F-91AC-4FE5-8839-8AE480F47317}"/>
              </a:ext>
            </a:extLst>
          </p:cNvPr>
          <p:cNvSpPr/>
          <p:nvPr/>
        </p:nvSpPr>
        <p:spPr>
          <a:xfrm>
            <a:off x="6401769" y="8132982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5597CFBE-5796-4460-959C-56964E13853F}"/>
              </a:ext>
            </a:extLst>
          </p:cNvPr>
          <p:cNvSpPr/>
          <p:nvPr/>
        </p:nvSpPr>
        <p:spPr>
          <a:xfrm>
            <a:off x="6030294" y="809450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37DEC02-2CF8-4CD3-9FD7-55F1C66A6277}"/>
              </a:ext>
            </a:extLst>
          </p:cNvPr>
          <p:cNvSpPr/>
          <p:nvPr/>
        </p:nvSpPr>
        <p:spPr>
          <a:xfrm>
            <a:off x="6239844" y="790908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59AD1D6-106B-4CFC-9BDB-AC4E1EFA1753}"/>
              </a:ext>
            </a:extLst>
          </p:cNvPr>
          <p:cNvSpPr/>
          <p:nvPr/>
        </p:nvSpPr>
        <p:spPr>
          <a:xfrm>
            <a:off x="6419769" y="7961177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2B2CC54-69D2-4FEF-9F0C-0C9CAA714ACB}"/>
              </a:ext>
            </a:extLst>
          </p:cNvPr>
          <p:cNvSpPr/>
          <p:nvPr/>
        </p:nvSpPr>
        <p:spPr>
          <a:xfrm>
            <a:off x="6221844" y="8044793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476761-7EED-4F05-8E81-4984C32C6C1E}"/>
              </a:ext>
            </a:extLst>
          </p:cNvPr>
          <p:cNvSpPr/>
          <p:nvPr/>
        </p:nvSpPr>
        <p:spPr>
          <a:xfrm>
            <a:off x="6257844" y="7870791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2DF482D-878F-41ED-94F5-B47577EAE747}"/>
              </a:ext>
            </a:extLst>
          </p:cNvPr>
          <p:cNvSpPr/>
          <p:nvPr/>
        </p:nvSpPr>
        <p:spPr>
          <a:xfrm>
            <a:off x="6306519" y="813214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E9BA6DC-5BCA-4571-88C2-0433E477EDCE}"/>
              </a:ext>
            </a:extLst>
          </p:cNvPr>
          <p:cNvSpPr/>
          <p:nvPr/>
        </p:nvSpPr>
        <p:spPr>
          <a:xfrm>
            <a:off x="6135594" y="8101996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4504312-5171-46A8-82E2-05490EB0DE27}"/>
              </a:ext>
            </a:extLst>
          </p:cNvPr>
          <p:cNvSpPr/>
          <p:nvPr/>
        </p:nvSpPr>
        <p:spPr>
          <a:xfrm>
            <a:off x="6203844" y="8164659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3877D58-B42D-4EEA-A81F-E64E4960DC66}"/>
              </a:ext>
            </a:extLst>
          </p:cNvPr>
          <p:cNvSpPr/>
          <p:nvPr/>
        </p:nvSpPr>
        <p:spPr>
          <a:xfrm>
            <a:off x="5998006" y="8253744"/>
            <a:ext cx="18000" cy="18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79867711-A7F1-42D0-851E-4955DF19F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604" y="7807967"/>
            <a:ext cx="865707" cy="57307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F9A3D1D8-F43C-4AF6-971C-72D2FE4DD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433" y="3750424"/>
            <a:ext cx="544749" cy="450174"/>
          </a:xfrm>
          <a:prstGeom prst="rect">
            <a:avLst/>
          </a:prstGeom>
        </p:spPr>
      </p:pic>
      <p:sp>
        <p:nvSpPr>
          <p:cNvPr id="73" name="Ellipse 72">
            <a:extLst>
              <a:ext uri="{FF2B5EF4-FFF2-40B4-BE49-F238E27FC236}">
                <a16:creationId xmlns:a16="http://schemas.microsoft.com/office/drawing/2014/main" id="{7774C893-4F4D-49C2-925A-D7954E4FACF3}"/>
              </a:ext>
            </a:extLst>
          </p:cNvPr>
          <p:cNvSpPr/>
          <p:nvPr/>
        </p:nvSpPr>
        <p:spPr>
          <a:xfrm>
            <a:off x="2424061" y="2470148"/>
            <a:ext cx="1260000" cy="126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89E3A1E7-BD66-418F-B427-A24D0A272393}"/>
              </a:ext>
            </a:extLst>
          </p:cNvPr>
          <p:cNvSpPr/>
          <p:nvPr/>
        </p:nvSpPr>
        <p:spPr>
          <a:xfrm>
            <a:off x="2506146" y="2560148"/>
            <a:ext cx="1080000" cy="1080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C229FE52-BB91-472E-90D6-A5DC84CC9821}"/>
              </a:ext>
            </a:extLst>
          </p:cNvPr>
          <p:cNvSpPr/>
          <p:nvPr/>
        </p:nvSpPr>
        <p:spPr>
          <a:xfrm>
            <a:off x="3475342" y="3468733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5AEF347B-5FED-47A0-BCF9-1AA7A576B6D5}"/>
              </a:ext>
            </a:extLst>
          </p:cNvPr>
          <p:cNvSpPr/>
          <p:nvPr/>
        </p:nvSpPr>
        <p:spPr>
          <a:xfrm>
            <a:off x="3548778" y="3342823"/>
            <a:ext cx="197861" cy="209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7A8C5BB7-D1C2-41D8-8BD7-30360B380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01" y="3993188"/>
            <a:ext cx="196062" cy="216000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27669C2D-717C-4C5A-92C5-BECD408F6F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628" y="4000296"/>
            <a:ext cx="196062" cy="216000"/>
          </a:xfrm>
          <a:prstGeom prst="rect">
            <a:avLst/>
          </a:prstGeom>
        </p:spPr>
      </p:pic>
      <p:sp>
        <p:nvSpPr>
          <p:cNvPr id="105" name="Pfeil: gestreift nach rechts 104">
            <a:extLst>
              <a:ext uri="{FF2B5EF4-FFF2-40B4-BE49-F238E27FC236}">
                <a16:creationId xmlns:a16="http://schemas.microsoft.com/office/drawing/2014/main" id="{7FFC15B0-C844-4514-97B5-46C7B9330C35}"/>
              </a:ext>
            </a:extLst>
          </p:cNvPr>
          <p:cNvSpPr/>
          <p:nvPr/>
        </p:nvSpPr>
        <p:spPr>
          <a:xfrm rot="20196382">
            <a:off x="3608738" y="4100774"/>
            <a:ext cx="64965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Pfeil: gestreift nach rechts 105">
            <a:extLst>
              <a:ext uri="{FF2B5EF4-FFF2-40B4-BE49-F238E27FC236}">
                <a16:creationId xmlns:a16="http://schemas.microsoft.com/office/drawing/2014/main" id="{4EE2D12E-F8F7-4F1B-9ABA-5EBA9CA71288}"/>
              </a:ext>
            </a:extLst>
          </p:cNvPr>
          <p:cNvSpPr/>
          <p:nvPr/>
        </p:nvSpPr>
        <p:spPr>
          <a:xfrm rot="1710600">
            <a:off x="3557285" y="3434563"/>
            <a:ext cx="649658" cy="374814"/>
          </a:xfrm>
          <a:prstGeom prst="stripedRightArrow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rafik 107" descr="Bleistift">
            <a:extLst>
              <a:ext uri="{FF2B5EF4-FFF2-40B4-BE49-F238E27FC236}">
                <a16:creationId xmlns:a16="http://schemas.microsoft.com/office/drawing/2014/main" id="{6A85210B-7DC0-4F1F-8970-D95EE3159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97" y="2896725"/>
            <a:ext cx="438982" cy="438982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98834936-E8D2-42FC-BD15-EEAA3BAD9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7116" y="2383885"/>
            <a:ext cx="261416" cy="288000"/>
          </a:xfrm>
          <a:prstGeom prst="rect">
            <a:avLst/>
          </a:prstGeom>
        </p:spPr>
      </p:pic>
      <p:pic>
        <p:nvPicPr>
          <p:cNvPr id="110" name="Grafik 109">
            <a:extLst>
              <a:ext uri="{FF2B5EF4-FFF2-40B4-BE49-F238E27FC236}">
                <a16:creationId xmlns:a16="http://schemas.microsoft.com/office/drawing/2014/main" id="{61852EFB-DF39-4169-B0FD-3F80C9BC1D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7116" y="3265801"/>
            <a:ext cx="261416" cy="288000"/>
          </a:xfrm>
          <a:prstGeom prst="rect">
            <a:avLst/>
          </a:prstGeom>
        </p:spPr>
      </p:pic>
      <p:pic>
        <p:nvPicPr>
          <p:cNvPr id="111" name="Grafik 110">
            <a:extLst>
              <a:ext uri="{FF2B5EF4-FFF2-40B4-BE49-F238E27FC236}">
                <a16:creationId xmlns:a16="http://schemas.microsoft.com/office/drawing/2014/main" id="{E02B3625-B760-4CA0-AFB3-79609707EC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7116" y="4070012"/>
            <a:ext cx="261416" cy="288000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5476FA57-C562-43E2-96C2-7768BC465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7116" y="5049207"/>
            <a:ext cx="261416" cy="288000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1D1DC4EE-1386-49D8-9ACD-CD61EF99AD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9100" y="4628343"/>
            <a:ext cx="196062" cy="216000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FEC34D2E-55B7-48A2-982C-8EBECBDC8B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4485" y="3008216"/>
            <a:ext cx="196062" cy="216000"/>
          </a:xfrm>
          <a:prstGeom prst="rect">
            <a:avLst/>
          </a:prstGeom>
        </p:spPr>
      </p:pic>
      <p:sp>
        <p:nvSpPr>
          <p:cNvPr id="127" name="Freihandform: Form 126">
            <a:extLst>
              <a:ext uri="{FF2B5EF4-FFF2-40B4-BE49-F238E27FC236}">
                <a16:creationId xmlns:a16="http://schemas.microsoft.com/office/drawing/2014/main" id="{5B88DAC6-D1F9-447B-9357-4BB832BCC5D7}"/>
              </a:ext>
            </a:extLst>
          </p:cNvPr>
          <p:cNvSpPr/>
          <p:nvPr/>
        </p:nvSpPr>
        <p:spPr>
          <a:xfrm rot="5400000">
            <a:off x="1615019" y="3931592"/>
            <a:ext cx="518492" cy="95721"/>
          </a:xfrm>
          <a:custGeom>
            <a:avLst/>
            <a:gdLst>
              <a:gd name="connsiteX0" fmla="*/ 0 w 778980"/>
              <a:gd name="connsiteY0" fmla="*/ 191396 h 197861"/>
              <a:gd name="connsiteX1" fmla="*/ 383021 w 778980"/>
              <a:gd name="connsiteY1" fmla="*/ 0 h 197861"/>
              <a:gd name="connsiteX2" fmla="*/ 778980 w 778980"/>
              <a:gd name="connsiteY2" fmla="*/ 197861 h 197861"/>
              <a:gd name="connsiteX3" fmla="*/ 773924 w 778980"/>
              <a:gd name="connsiteY3" fmla="*/ 197861 h 197861"/>
              <a:gd name="connsiteX4" fmla="*/ 700471 w 778980"/>
              <a:gd name="connsiteY4" fmla="*/ 172657 h 197861"/>
              <a:gd name="connsiteX5" fmla="*/ 377542 w 778980"/>
              <a:gd name="connsiteY5" fmla="*/ 141712 h 197861"/>
              <a:gd name="connsiteX6" fmla="*/ 54612 w 778980"/>
              <a:gd name="connsiteY6" fmla="*/ 172657 h 19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980" h="197861">
                <a:moveTo>
                  <a:pt x="0" y="191396"/>
                </a:moveTo>
                <a:lnTo>
                  <a:pt x="383021" y="0"/>
                </a:lnTo>
                <a:lnTo>
                  <a:pt x="778980" y="197861"/>
                </a:lnTo>
                <a:lnTo>
                  <a:pt x="773924" y="197861"/>
                </a:lnTo>
                <a:lnTo>
                  <a:pt x="700471" y="172657"/>
                </a:lnTo>
                <a:cubicBezTo>
                  <a:pt x="617826" y="153537"/>
                  <a:pt x="503654" y="141712"/>
                  <a:pt x="377542" y="141712"/>
                </a:cubicBezTo>
                <a:cubicBezTo>
                  <a:pt x="251430" y="141712"/>
                  <a:pt x="137257" y="153537"/>
                  <a:pt x="54612" y="172657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29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619D751-0232-4059-919C-ECE416D1E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5"/>
            <a:ext cx="4797177" cy="42739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1400" b="1" dirty="0"/>
              <a:t>Model Design:</a:t>
            </a:r>
          </a:p>
          <a:p>
            <a:r>
              <a:rPr lang="de-DE" sz="1400" dirty="0"/>
              <a:t>A </a:t>
            </a:r>
            <a:r>
              <a:rPr lang="de-DE" sz="1400" dirty="0" err="1"/>
              <a:t>multi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has</a:t>
            </a:r>
            <a:r>
              <a:rPr lang="de-DE" sz="1400" dirty="0"/>
              <a:t>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applied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Keras </a:t>
            </a:r>
            <a:r>
              <a:rPr lang="de-DE" sz="1400" dirty="0" err="1"/>
              <a:t>functional</a:t>
            </a:r>
            <a:r>
              <a:rPr lang="de-DE" sz="1400" dirty="0"/>
              <a:t> API,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include</a:t>
            </a:r>
            <a:r>
              <a:rPr lang="de-DE" sz="1400" dirty="0"/>
              <a:t>: </a:t>
            </a:r>
          </a:p>
          <a:p>
            <a:pPr lvl="1"/>
            <a:r>
              <a:rPr lang="de-DE" sz="1400" dirty="0" err="1"/>
              <a:t>historic</a:t>
            </a:r>
            <a:r>
              <a:rPr lang="de-DE" sz="1400" dirty="0"/>
              <a:t> stock </a:t>
            </a:r>
            <a:r>
              <a:rPr lang="de-DE" sz="1400" dirty="0" err="1"/>
              <a:t>prices</a:t>
            </a:r>
            <a:endParaRPr lang="de-DE" sz="1400" dirty="0"/>
          </a:p>
          <a:p>
            <a:pPr lvl="1"/>
            <a:r>
              <a:rPr lang="de-DE" sz="1400" dirty="0"/>
              <a:t>additional </a:t>
            </a:r>
            <a:r>
              <a:rPr lang="de-DE" sz="1400" dirty="0" err="1"/>
              <a:t>technical</a:t>
            </a:r>
            <a:r>
              <a:rPr lang="de-DE" sz="1400" dirty="0"/>
              <a:t> </a:t>
            </a:r>
            <a:r>
              <a:rPr lang="de-DE" sz="1400" dirty="0" err="1"/>
              <a:t>indicators</a:t>
            </a:r>
            <a:r>
              <a:rPr lang="de-DE" sz="1400" dirty="0"/>
              <a:t> e.g. </a:t>
            </a:r>
            <a:r>
              <a:rPr lang="de-DE" sz="1400" dirty="0" err="1"/>
              <a:t>exponential</a:t>
            </a:r>
            <a:r>
              <a:rPr lang="de-DE" sz="1400" dirty="0"/>
              <a:t> </a:t>
            </a:r>
            <a:r>
              <a:rPr lang="de-DE" sz="1400" dirty="0" err="1"/>
              <a:t>moving</a:t>
            </a:r>
            <a:r>
              <a:rPr lang="de-DE" sz="1400" dirty="0"/>
              <a:t> </a:t>
            </a:r>
            <a:r>
              <a:rPr lang="de-DE" sz="1400" dirty="0" err="1"/>
              <a:t>average</a:t>
            </a:r>
            <a:endParaRPr lang="de-DE" sz="1400" dirty="0"/>
          </a:p>
          <a:p>
            <a:r>
              <a:rPr lang="de-DE" sz="1400" dirty="0" err="1"/>
              <a:t>ReLU</a:t>
            </a:r>
            <a:r>
              <a:rPr lang="de-DE" sz="1400" dirty="0"/>
              <a:t> </a:t>
            </a:r>
            <a:r>
              <a:rPr lang="de-DE" sz="1400" dirty="0" err="1"/>
              <a:t>activation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was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guarantee</a:t>
            </a:r>
            <a:r>
              <a:rPr lang="de-DE" sz="1400" dirty="0"/>
              <a:t> fast </a:t>
            </a:r>
            <a:r>
              <a:rPr lang="de-DE" sz="1400" dirty="0" err="1"/>
              <a:t>convergence</a:t>
            </a:r>
            <a:r>
              <a:rPr lang="de-DE" sz="1400" dirty="0"/>
              <a:t>.</a:t>
            </a:r>
          </a:p>
          <a:p>
            <a:r>
              <a:rPr lang="de-DE" sz="1400" dirty="0"/>
              <a:t>Sigmoid </a:t>
            </a:r>
            <a:r>
              <a:rPr lang="de-DE" sz="1400" dirty="0" err="1"/>
              <a:t>activation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  <a:r>
              <a:rPr lang="de-DE" sz="1400" dirty="0" err="1"/>
              <a:t>were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concatentation</a:t>
            </a:r>
            <a:r>
              <a:rPr lang="de-DE" sz="1400" dirty="0"/>
              <a:t> </a:t>
            </a:r>
            <a:r>
              <a:rPr lang="de-DE" sz="1400" dirty="0" err="1"/>
              <a:t>layer</a:t>
            </a:r>
            <a:r>
              <a:rPr lang="de-DE" sz="1400" dirty="0"/>
              <a:t>.</a:t>
            </a:r>
          </a:p>
          <a:p>
            <a:r>
              <a:rPr lang="de-DE" sz="1400" dirty="0"/>
              <a:t>Linear </a:t>
            </a:r>
            <a:r>
              <a:rPr lang="de-DE" sz="1400" dirty="0" err="1"/>
              <a:t>activation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was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pooling</a:t>
            </a:r>
            <a:r>
              <a:rPr lang="de-DE" sz="1400" dirty="0"/>
              <a:t> </a:t>
            </a:r>
            <a:r>
              <a:rPr lang="de-DE" sz="1400" dirty="0" err="1"/>
              <a:t>layer</a:t>
            </a:r>
            <a:r>
              <a:rPr lang="de-DE" sz="1400" dirty="0"/>
              <a:t>.</a:t>
            </a:r>
          </a:p>
          <a:p>
            <a:r>
              <a:rPr lang="de-DE" sz="1400" dirty="0"/>
              <a:t>A </a:t>
            </a:r>
            <a:r>
              <a:rPr lang="de-DE" sz="1400" dirty="0" err="1"/>
              <a:t>dropout</a:t>
            </a:r>
            <a:r>
              <a:rPr lang="de-DE" sz="1400" dirty="0"/>
              <a:t>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has</a:t>
            </a:r>
            <a:r>
              <a:rPr lang="de-DE" sz="1400" dirty="0"/>
              <a:t>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prevent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overfitting</a:t>
            </a:r>
            <a:r>
              <a:rPr lang="de-DE" sz="1400" dirty="0"/>
              <a:t>.</a:t>
            </a:r>
          </a:p>
          <a:p>
            <a:endParaRPr lang="de-DE" sz="1400" dirty="0"/>
          </a:p>
          <a:p>
            <a:pPr marL="0" indent="0">
              <a:buNone/>
            </a:pPr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pPr marL="0" indent="0">
              <a:buNone/>
            </a:pPr>
            <a:r>
              <a:rPr lang="de-DE" sz="1400" dirty="0"/>
              <a:t>	</a:t>
            </a:r>
            <a:endParaRPr lang="en-US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0A029F-5219-4FA4-B938-FAE5AE10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3" y="972064"/>
            <a:ext cx="5602063" cy="5041173"/>
          </a:xfrm>
          <a:prstGeom prst="rect">
            <a:avLst/>
          </a:prstGeom>
        </p:spPr>
      </p:pic>
      <p:sp>
        <p:nvSpPr>
          <p:cNvPr id="10" name="Untertitel 3">
            <a:extLst>
              <a:ext uri="{FF2B5EF4-FFF2-40B4-BE49-F238E27FC236}">
                <a16:creationId xmlns:a16="http://schemas.microsoft.com/office/drawing/2014/main" id="{E6490BDA-FFD0-4720-A54F-7E9B4D70BF18}"/>
              </a:ext>
            </a:extLst>
          </p:cNvPr>
          <p:cNvSpPr txBox="1">
            <a:spLocks/>
          </p:cNvSpPr>
          <p:nvPr/>
        </p:nvSpPr>
        <p:spPr>
          <a:xfrm>
            <a:off x="1073791" y="1148419"/>
            <a:ext cx="1061977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A45B522-422A-4DD0-8B11-909B80E43C8A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7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8DB70D-A836-4797-8A4D-60F39E63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" y="1781174"/>
            <a:ext cx="9027549" cy="4544843"/>
          </a:xfrm>
          <a:prstGeom prst="rect">
            <a:avLst/>
          </a:prstGeom>
        </p:spPr>
      </p:pic>
      <p:sp>
        <p:nvSpPr>
          <p:cNvPr id="11" name="Untertitel 3">
            <a:extLst>
              <a:ext uri="{FF2B5EF4-FFF2-40B4-BE49-F238E27FC236}">
                <a16:creationId xmlns:a16="http://schemas.microsoft.com/office/drawing/2014/main" id="{2B609139-7D68-48DB-9486-F777566A4C8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554A86-0A00-41F2-899E-DF59B5D4FAE6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8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D506E-E635-41AA-9CB5-EC4B89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5" name="Inhaltsplatzhalter 8">
            <a:extLst>
              <a:ext uri="{FF2B5EF4-FFF2-40B4-BE49-F238E27FC236}">
                <a16:creationId xmlns:a16="http://schemas.microsoft.com/office/drawing/2014/main" id="{C1EC274D-359E-4E89-8DD1-B55BD0E7A6EB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mape</a:t>
            </a:r>
            <a:r>
              <a:rPr lang="de-DE" sz="1400" dirty="0"/>
              <a:t>        0.02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200" dirty="0"/>
              <a:t>Model </a:t>
            </a:r>
            <a:r>
              <a:rPr lang="de-DE" sz="1200" dirty="0" err="1"/>
              <a:t>performance</a:t>
            </a:r>
            <a:r>
              <a:rPr lang="de-DE" sz="1200" dirty="0"/>
              <a:t> was </a:t>
            </a:r>
            <a:r>
              <a:rPr lang="de-DE" sz="1200" dirty="0" err="1"/>
              <a:t>measured</a:t>
            </a:r>
            <a:r>
              <a:rPr lang="de-DE" sz="1200" dirty="0"/>
              <a:t> </a:t>
            </a:r>
            <a:r>
              <a:rPr lang="de-DE" sz="1200" dirty="0" err="1"/>
              <a:t>using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mean</a:t>
            </a:r>
            <a:r>
              <a:rPr lang="de-DE" sz="1200" dirty="0"/>
              <a:t> absolute </a:t>
            </a:r>
            <a:r>
              <a:rPr lang="de-DE" sz="1200" dirty="0" err="1"/>
              <a:t>perecentage</a:t>
            </a:r>
            <a:r>
              <a:rPr lang="de-DE" sz="1200" dirty="0"/>
              <a:t> </a:t>
            </a:r>
            <a:r>
              <a:rPr lang="de-DE" sz="1200" dirty="0" err="1"/>
              <a:t>error</a:t>
            </a:r>
            <a:r>
              <a:rPr lang="de-DE" sz="1200" dirty="0"/>
              <a:t> (MAPE). A MAPE </a:t>
            </a:r>
            <a:r>
              <a:rPr lang="de-DE" sz="1200" dirty="0" err="1"/>
              <a:t>value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0.02 </a:t>
            </a:r>
            <a:r>
              <a:rPr lang="de-DE" sz="1200" dirty="0" err="1"/>
              <a:t>implies</a:t>
            </a:r>
            <a:r>
              <a:rPr lang="de-DE" sz="1200" dirty="0"/>
              <a:t> </a:t>
            </a:r>
            <a:r>
              <a:rPr lang="de-DE" sz="1200" dirty="0" err="1"/>
              <a:t>that</a:t>
            </a:r>
            <a:r>
              <a:rPr lang="de-DE" sz="1200" dirty="0"/>
              <a:t> </a:t>
            </a:r>
            <a:r>
              <a:rPr lang="de-DE" sz="1200" dirty="0" err="1"/>
              <a:t>there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a </a:t>
            </a:r>
            <a:r>
              <a:rPr lang="de-DE" sz="1200" dirty="0" err="1"/>
              <a:t>deviation</a:t>
            </a:r>
            <a:r>
              <a:rPr lang="de-DE" sz="1200" dirty="0"/>
              <a:t> </a:t>
            </a:r>
            <a:r>
              <a:rPr lang="de-DE" sz="1200" dirty="0" err="1"/>
              <a:t>between</a:t>
            </a:r>
            <a:r>
              <a:rPr lang="de-DE" sz="1200" dirty="0"/>
              <a:t> </a:t>
            </a:r>
            <a:r>
              <a:rPr lang="de-DE" sz="1200" dirty="0" err="1"/>
              <a:t>actual</a:t>
            </a:r>
            <a:r>
              <a:rPr lang="de-DE" sz="1200" dirty="0"/>
              <a:t> and </a:t>
            </a:r>
            <a:r>
              <a:rPr lang="de-DE" sz="1200" dirty="0" err="1"/>
              <a:t>predicted</a:t>
            </a:r>
            <a:r>
              <a:rPr lang="de-DE" sz="1200" dirty="0"/>
              <a:t> </a:t>
            </a:r>
            <a:r>
              <a:rPr lang="de-DE" sz="1200" dirty="0" err="1"/>
              <a:t>values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2%.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b="1" dirty="0"/>
          </a:p>
          <a:p>
            <a:endParaRPr lang="de-DE" sz="1400" dirty="0">
              <a:solidFill>
                <a:srgbClr val="FF0000"/>
              </a:solidFill>
            </a:endParaRPr>
          </a:p>
          <a:p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1D0BC228-3AB6-4D4C-BBBE-D9D8842A1BEE}"/>
              </a:ext>
            </a:extLst>
          </p:cNvPr>
          <p:cNvSpPr txBox="1">
            <a:spLocks/>
          </p:cNvSpPr>
          <p:nvPr/>
        </p:nvSpPr>
        <p:spPr>
          <a:xfrm>
            <a:off x="1073791" y="1148419"/>
            <a:ext cx="1061977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49946B1-9D15-4088-8706-B0D084FAB2F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pic>
        <p:nvPicPr>
          <p:cNvPr id="10" name="Grafik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308E0F8-452E-4340-92FC-1DA7A1156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098" y="1581690"/>
            <a:ext cx="6107836" cy="42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6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DF979-EEE4-46C3-9C84-77851AE7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025BC5-711D-4034-862E-5F483C62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5" y="1696529"/>
            <a:ext cx="10846225" cy="4217976"/>
          </a:xfrm>
          <a:prstGeom prst="rect">
            <a:avLst/>
          </a:prstGeom>
        </p:spPr>
      </p:pic>
      <p:sp>
        <p:nvSpPr>
          <p:cNvPr id="8" name="Untertitel 3">
            <a:extLst>
              <a:ext uri="{FF2B5EF4-FFF2-40B4-BE49-F238E27FC236}">
                <a16:creationId xmlns:a16="http://schemas.microsoft.com/office/drawing/2014/main" id="{F754EBFC-F6C1-4EB1-8382-D71E16B8C6C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73791" y="1148419"/>
            <a:ext cx="10619770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B49EEDD-459B-4E57-82BA-4234F924CA29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08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E8848C-BC1D-45CA-9E2C-EDBC8C990EC9}"/>
              </a:ext>
            </a:extLst>
          </p:cNvPr>
          <p:cNvSpPr/>
          <p:nvPr/>
        </p:nvSpPr>
        <p:spPr>
          <a:xfrm>
            <a:off x="6302103" y="2091809"/>
            <a:ext cx="2373002" cy="135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320A900-A2C9-4BC4-A2A3-B558FE7C7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4600903" cy="4295476"/>
          </a:xfrm>
        </p:spPr>
        <p:txBody>
          <a:bodyPr>
            <a:normAutofit/>
          </a:bodyPr>
          <a:lstStyle/>
          <a:p>
            <a:r>
              <a:rPr lang="en-US" sz="1400" dirty="0"/>
              <a:t>We transpose the input matrix and get a compressed time series in form of latent features. </a:t>
            </a:r>
          </a:p>
          <a:p>
            <a:r>
              <a:rPr lang="en-US" sz="1400" dirty="0"/>
              <a:t>Calculating the covariance of the latent feature vectors, we are able to compare stocks with each other over time.</a:t>
            </a:r>
          </a:p>
          <a:p>
            <a:r>
              <a:rPr lang="en-US" sz="1400" dirty="0"/>
              <a:t>In comparison to PCA analysis, the similarity score obtained from latent features better captures non-linearities in the input data. </a:t>
            </a:r>
          </a:p>
          <a:p>
            <a:endParaRPr lang="en-US" sz="1400" dirty="0"/>
          </a:p>
          <a:p>
            <a:r>
              <a:rPr lang="en-US" sz="1400" b="1" dirty="0"/>
              <a:t>Intuition:</a:t>
            </a:r>
          </a:p>
          <a:p>
            <a:r>
              <a:rPr lang="en-US" sz="1400" dirty="0"/>
              <a:t>Stocks with different similarity scores, have different stock price movements over time. </a:t>
            </a:r>
          </a:p>
          <a:p>
            <a:endParaRPr lang="en-US" sz="1400" dirty="0"/>
          </a:p>
          <a:p>
            <a:endParaRPr lang="en-US" sz="1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D990F98-EC1D-4EFE-B4E1-C9A7E0412CED}"/>
              </a:ext>
            </a:extLst>
          </p:cNvPr>
          <p:cNvSpPr txBox="1"/>
          <p:nvPr/>
        </p:nvSpPr>
        <p:spPr>
          <a:xfrm>
            <a:off x="5843759" y="5688813"/>
            <a:ext cx="571093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…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67152B-0EF3-4F8B-83FF-ED350DB9A7BB}"/>
              </a:ext>
            </a:extLst>
          </p:cNvPr>
          <p:cNvSpPr/>
          <p:nvPr/>
        </p:nvSpPr>
        <p:spPr>
          <a:xfrm>
            <a:off x="9394400" y="2091808"/>
            <a:ext cx="658044" cy="1373103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16B2015-A179-4FD4-9656-E4306C0982CB}"/>
              </a:ext>
            </a:extLst>
          </p:cNvPr>
          <p:cNvSpPr/>
          <p:nvPr/>
        </p:nvSpPr>
        <p:spPr>
          <a:xfrm>
            <a:off x="10811087" y="2789636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AEC25E8-BA7D-43D5-A762-7786788022BD}"/>
              </a:ext>
            </a:extLst>
          </p:cNvPr>
          <p:cNvSpPr/>
          <p:nvPr/>
        </p:nvSpPr>
        <p:spPr>
          <a:xfrm>
            <a:off x="10811087" y="2494902"/>
            <a:ext cx="245340" cy="260655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800" kern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290B5C-1F35-4219-A08C-190FAF8D37B9}"/>
              </a:ext>
            </a:extLst>
          </p:cNvPr>
          <p:cNvSpPr txBox="1"/>
          <p:nvPr/>
        </p:nvSpPr>
        <p:spPr>
          <a:xfrm>
            <a:off x="11091633" y="2536093"/>
            <a:ext cx="1078444" cy="2871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0" i="0" u="non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Cells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C76A5C-3349-4497-9802-DB7EB693002A}"/>
              </a:ext>
            </a:extLst>
          </p:cNvPr>
          <p:cNvSpPr txBox="1"/>
          <p:nvPr/>
        </p:nvSpPr>
        <p:spPr>
          <a:xfrm>
            <a:off x="6386969" y="1754158"/>
            <a:ext cx="926519" cy="3077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0D83753-3A05-46AB-978F-3236EDF01BD1}"/>
              </a:ext>
            </a:extLst>
          </p:cNvPr>
          <p:cNvSpPr txBox="1"/>
          <p:nvPr/>
        </p:nvSpPr>
        <p:spPr>
          <a:xfrm>
            <a:off x="5843758" y="2119826"/>
            <a:ext cx="418734" cy="2180533"/>
          </a:xfrm>
          <a:prstGeom prst="rect">
            <a:avLst/>
          </a:prstGeom>
        </p:spPr>
        <p:txBody>
          <a:bodyPr vert="wordArtVert" wrap="square" rtlCol="0">
            <a:norm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Stocks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D7E1C24-36F6-4E46-9351-883CB72DC304}"/>
              </a:ext>
            </a:extLst>
          </p:cNvPr>
          <p:cNvSpPr/>
          <p:nvPr/>
        </p:nvSpPr>
        <p:spPr>
          <a:xfrm>
            <a:off x="8791490" y="2646295"/>
            <a:ext cx="445707" cy="244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F3A1D95-21C6-4C65-A2A2-9628F5E49AE8}"/>
              </a:ext>
            </a:extLst>
          </p:cNvPr>
          <p:cNvCxnSpPr>
            <a:cxnSpLocks/>
          </p:cNvCxnSpPr>
          <p:nvPr/>
        </p:nvCxnSpPr>
        <p:spPr>
          <a:xfrm>
            <a:off x="6433150" y="2207492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9E4D4F8-144B-467E-B3C2-6AB3B5434D9B}"/>
              </a:ext>
            </a:extLst>
          </p:cNvPr>
          <p:cNvCxnSpPr>
            <a:cxnSpLocks/>
          </p:cNvCxnSpPr>
          <p:nvPr/>
        </p:nvCxnSpPr>
        <p:spPr>
          <a:xfrm>
            <a:off x="6645587" y="2207492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1A8F6A7-668A-4BBD-8E75-B6CA1C524210}"/>
              </a:ext>
            </a:extLst>
          </p:cNvPr>
          <p:cNvCxnSpPr>
            <a:cxnSpLocks/>
          </p:cNvCxnSpPr>
          <p:nvPr/>
        </p:nvCxnSpPr>
        <p:spPr>
          <a:xfrm>
            <a:off x="6845633" y="2207491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5790855-9202-49C8-9318-47EF71E9E483}"/>
              </a:ext>
            </a:extLst>
          </p:cNvPr>
          <p:cNvCxnSpPr>
            <a:cxnSpLocks/>
          </p:cNvCxnSpPr>
          <p:nvPr/>
        </p:nvCxnSpPr>
        <p:spPr>
          <a:xfrm>
            <a:off x="7039596" y="2207492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9CE110-2372-4877-A6EB-D0F5ED155CD2}"/>
              </a:ext>
            </a:extLst>
          </p:cNvPr>
          <p:cNvCxnSpPr>
            <a:cxnSpLocks/>
          </p:cNvCxnSpPr>
          <p:nvPr/>
        </p:nvCxnSpPr>
        <p:spPr>
          <a:xfrm>
            <a:off x="6326062" y="2321299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0101F3E-FB1C-4708-AF48-CE198C9A15C6}"/>
              </a:ext>
            </a:extLst>
          </p:cNvPr>
          <p:cNvCxnSpPr>
            <a:cxnSpLocks/>
          </p:cNvCxnSpPr>
          <p:nvPr/>
        </p:nvCxnSpPr>
        <p:spPr>
          <a:xfrm>
            <a:off x="6326062" y="2511901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B1AE466-5D14-4848-96C3-F2A3A70BE80F}"/>
              </a:ext>
            </a:extLst>
          </p:cNvPr>
          <p:cNvCxnSpPr>
            <a:cxnSpLocks/>
          </p:cNvCxnSpPr>
          <p:nvPr/>
        </p:nvCxnSpPr>
        <p:spPr>
          <a:xfrm>
            <a:off x="6326062" y="2702503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7A2D9BF-F833-493A-9BE3-C8BA7B417E42}"/>
              </a:ext>
            </a:extLst>
          </p:cNvPr>
          <p:cNvCxnSpPr>
            <a:cxnSpLocks/>
          </p:cNvCxnSpPr>
          <p:nvPr/>
        </p:nvCxnSpPr>
        <p:spPr>
          <a:xfrm>
            <a:off x="6326062" y="2893105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166494-6293-4D33-8134-CDA3BF11D0F0}"/>
              </a:ext>
            </a:extLst>
          </p:cNvPr>
          <p:cNvCxnSpPr>
            <a:cxnSpLocks/>
          </p:cNvCxnSpPr>
          <p:nvPr/>
        </p:nvCxnSpPr>
        <p:spPr>
          <a:xfrm>
            <a:off x="6335298" y="3083707"/>
            <a:ext cx="23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8227D11-D85A-464A-9F63-1E681011C46F}"/>
              </a:ext>
            </a:extLst>
          </p:cNvPr>
          <p:cNvSpPr txBox="1"/>
          <p:nvPr/>
        </p:nvSpPr>
        <p:spPr>
          <a:xfrm>
            <a:off x="6401723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4D681E-E8A3-4149-8C25-56D5D74A4BF9}"/>
              </a:ext>
            </a:extLst>
          </p:cNvPr>
          <p:cNvSpPr txBox="1"/>
          <p:nvPr/>
        </p:nvSpPr>
        <p:spPr>
          <a:xfrm>
            <a:off x="6611291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0.4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AD5F131-A394-4C16-8F40-BF55374DF96D}"/>
              </a:ext>
            </a:extLst>
          </p:cNvPr>
          <p:cNvSpPr txBox="1"/>
          <p:nvPr/>
        </p:nvSpPr>
        <p:spPr>
          <a:xfrm>
            <a:off x="6611291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CF898BC-F7B9-4934-89F5-1C7FCD2E8058}"/>
              </a:ext>
            </a:extLst>
          </p:cNvPr>
          <p:cNvSpPr txBox="1"/>
          <p:nvPr/>
        </p:nvSpPr>
        <p:spPr>
          <a:xfrm>
            <a:off x="6377733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213659F-3799-415C-9EBB-BD2F72EB7F31}"/>
              </a:ext>
            </a:extLst>
          </p:cNvPr>
          <p:cNvCxnSpPr>
            <a:cxnSpLocks/>
          </p:cNvCxnSpPr>
          <p:nvPr/>
        </p:nvCxnSpPr>
        <p:spPr>
          <a:xfrm>
            <a:off x="9629991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3D1BA01-FA69-4F8F-BEEA-F32F692EE8F1}"/>
              </a:ext>
            </a:extLst>
          </p:cNvPr>
          <p:cNvCxnSpPr>
            <a:cxnSpLocks/>
          </p:cNvCxnSpPr>
          <p:nvPr/>
        </p:nvCxnSpPr>
        <p:spPr>
          <a:xfrm>
            <a:off x="9830037" y="2207492"/>
            <a:ext cx="0" cy="268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1045EB4-E60E-441A-BF9D-D53E2FFD5421}"/>
              </a:ext>
            </a:extLst>
          </p:cNvPr>
          <p:cNvCxnSpPr>
            <a:cxnSpLocks/>
          </p:cNvCxnSpPr>
          <p:nvPr/>
        </p:nvCxnSpPr>
        <p:spPr>
          <a:xfrm>
            <a:off x="9318740" y="232129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75F4547-AA05-4AB2-B9E4-2340B1C27F1F}"/>
              </a:ext>
            </a:extLst>
          </p:cNvPr>
          <p:cNvCxnSpPr>
            <a:cxnSpLocks/>
          </p:cNvCxnSpPr>
          <p:nvPr/>
        </p:nvCxnSpPr>
        <p:spPr>
          <a:xfrm>
            <a:off x="9318740" y="251190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9A2C9CD-C8BD-4F7C-A3E6-4F60C338B0FA}"/>
              </a:ext>
            </a:extLst>
          </p:cNvPr>
          <p:cNvCxnSpPr>
            <a:cxnSpLocks/>
          </p:cNvCxnSpPr>
          <p:nvPr/>
        </p:nvCxnSpPr>
        <p:spPr>
          <a:xfrm>
            <a:off x="9318740" y="270250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DB832DF-B50B-425B-9F57-3C6EDCDDB303}"/>
              </a:ext>
            </a:extLst>
          </p:cNvPr>
          <p:cNvCxnSpPr>
            <a:cxnSpLocks/>
          </p:cNvCxnSpPr>
          <p:nvPr/>
        </p:nvCxnSpPr>
        <p:spPr>
          <a:xfrm>
            <a:off x="9318740" y="289310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C56A7C2F-31A9-435F-A710-D94CBEA5C272}"/>
              </a:ext>
            </a:extLst>
          </p:cNvPr>
          <p:cNvCxnSpPr>
            <a:cxnSpLocks/>
          </p:cNvCxnSpPr>
          <p:nvPr/>
        </p:nvCxnSpPr>
        <p:spPr>
          <a:xfrm>
            <a:off x="9327976" y="308370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28EE28A-1986-4C3B-B0AA-BE15EB5E4200}"/>
              </a:ext>
            </a:extLst>
          </p:cNvPr>
          <p:cNvSpPr txBox="1"/>
          <p:nvPr/>
        </p:nvSpPr>
        <p:spPr>
          <a:xfrm>
            <a:off x="9394400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9D7C06B-06F2-499A-A6CE-C1B9B2194562}"/>
              </a:ext>
            </a:extLst>
          </p:cNvPr>
          <p:cNvSpPr txBox="1"/>
          <p:nvPr/>
        </p:nvSpPr>
        <p:spPr>
          <a:xfrm>
            <a:off x="9603968" y="2321299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0.1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2EA25F-0383-470F-95AF-07ED22AB9169}"/>
              </a:ext>
            </a:extLst>
          </p:cNvPr>
          <p:cNvSpPr txBox="1"/>
          <p:nvPr/>
        </p:nvSpPr>
        <p:spPr>
          <a:xfrm>
            <a:off x="9603968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0.3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CEE247B-7788-4239-826A-1A7A0AE706B4}"/>
              </a:ext>
            </a:extLst>
          </p:cNvPr>
          <p:cNvSpPr txBox="1"/>
          <p:nvPr/>
        </p:nvSpPr>
        <p:spPr>
          <a:xfrm>
            <a:off x="9370410" y="2514512"/>
            <a:ext cx="494973" cy="35131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-2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E236EED-47FA-4320-B127-0F24085905A6}"/>
              </a:ext>
            </a:extLst>
          </p:cNvPr>
          <p:cNvCxnSpPr>
            <a:cxnSpLocks/>
          </p:cNvCxnSpPr>
          <p:nvPr/>
        </p:nvCxnSpPr>
        <p:spPr>
          <a:xfrm>
            <a:off x="9333481" y="327430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B7382AC1-FDF3-4802-9ADB-60D436362B22}"/>
              </a:ext>
            </a:extLst>
          </p:cNvPr>
          <p:cNvCxnSpPr>
            <a:cxnSpLocks/>
          </p:cNvCxnSpPr>
          <p:nvPr/>
        </p:nvCxnSpPr>
        <p:spPr>
          <a:xfrm>
            <a:off x="9333481" y="346491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CB660C3B-78C0-48C9-B06A-51857C81F6DA}"/>
              </a:ext>
            </a:extLst>
          </p:cNvPr>
          <p:cNvCxnSpPr>
            <a:cxnSpLocks/>
          </p:cNvCxnSpPr>
          <p:nvPr/>
        </p:nvCxnSpPr>
        <p:spPr>
          <a:xfrm>
            <a:off x="9333481" y="365551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A7FFD5E-0794-4509-A345-908CE1D3D131}"/>
              </a:ext>
            </a:extLst>
          </p:cNvPr>
          <p:cNvCxnSpPr>
            <a:cxnSpLocks/>
          </p:cNvCxnSpPr>
          <p:nvPr/>
        </p:nvCxnSpPr>
        <p:spPr>
          <a:xfrm>
            <a:off x="9333481" y="3846115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B9D2490-1B7B-4668-8103-8E626DC328E3}"/>
              </a:ext>
            </a:extLst>
          </p:cNvPr>
          <p:cNvCxnSpPr>
            <a:cxnSpLocks/>
          </p:cNvCxnSpPr>
          <p:nvPr/>
        </p:nvCxnSpPr>
        <p:spPr>
          <a:xfrm>
            <a:off x="9981575" y="4036717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9347125-61D5-452F-A8BA-77E964932FCE}"/>
              </a:ext>
            </a:extLst>
          </p:cNvPr>
          <p:cNvCxnSpPr>
            <a:cxnSpLocks/>
          </p:cNvCxnSpPr>
          <p:nvPr/>
        </p:nvCxnSpPr>
        <p:spPr>
          <a:xfrm>
            <a:off x="9333481" y="4227319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69F2270-8BD7-4608-96E6-5E4C7E03F5CE}"/>
              </a:ext>
            </a:extLst>
          </p:cNvPr>
          <p:cNvCxnSpPr>
            <a:cxnSpLocks/>
          </p:cNvCxnSpPr>
          <p:nvPr/>
        </p:nvCxnSpPr>
        <p:spPr>
          <a:xfrm>
            <a:off x="9333481" y="4417921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46FB9E79-F79D-4D52-95A6-24238D001C66}"/>
              </a:ext>
            </a:extLst>
          </p:cNvPr>
          <p:cNvCxnSpPr>
            <a:cxnSpLocks/>
          </p:cNvCxnSpPr>
          <p:nvPr/>
        </p:nvCxnSpPr>
        <p:spPr>
          <a:xfrm>
            <a:off x="9333481" y="4608523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A836F40-9F16-45EF-AADF-416951018AEF}"/>
              </a:ext>
            </a:extLst>
          </p:cNvPr>
          <p:cNvCxnSpPr>
            <a:cxnSpLocks/>
          </p:cNvCxnSpPr>
          <p:nvPr/>
        </p:nvCxnSpPr>
        <p:spPr>
          <a:xfrm>
            <a:off x="9333481" y="4799120"/>
            <a:ext cx="8064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75F03DEB-2355-4F14-B753-30EEB8F0E2E0}"/>
              </a:ext>
            </a:extLst>
          </p:cNvPr>
          <p:cNvCxnSpPr>
            <a:stCxn id="15" idx="1"/>
            <a:endCxn id="16" idx="0"/>
          </p:cNvCxnSpPr>
          <p:nvPr/>
        </p:nvCxnSpPr>
        <p:spPr>
          <a:xfrm rot="10800000" flipV="1">
            <a:off x="6053125" y="1908038"/>
            <a:ext cx="333844" cy="21178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BC3433F-53F2-4879-ABE7-7027F1CC06BF}"/>
              </a:ext>
            </a:extLst>
          </p:cNvPr>
          <p:cNvCxnSpPr>
            <a:cxnSpLocks/>
          </p:cNvCxnSpPr>
          <p:nvPr/>
        </p:nvCxnSpPr>
        <p:spPr>
          <a:xfrm>
            <a:off x="7230075" y="2207492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7F4D11D7-F34D-4CD8-A2CE-B767AD6F9E0D}"/>
              </a:ext>
            </a:extLst>
          </p:cNvPr>
          <p:cNvCxnSpPr>
            <a:cxnSpLocks/>
          </p:cNvCxnSpPr>
          <p:nvPr/>
        </p:nvCxnSpPr>
        <p:spPr>
          <a:xfrm>
            <a:off x="7442512" y="2207492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1C60D18-162B-43A9-8C77-D4749B4BF686}"/>
              </a:ext>
            </a:extLst>
          </p:cNvPr>
          <p:cNvCxnSpPr>
            <a:cxnSpLocks/>
          </p:cNvCxnSpPr>
          <p:nvPr/>
        </p:nvCxnSpPr>
        <p:spPr>
          <a:xfrm>
            <a:off x="7642558" y="2207491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8EB91AC2-9F06-4A57-8253-75CEC834DF9B}"/>
              </a:ext>
            </a:extLst>
          </p:cNvPr>
          <p:cNvCxnSpPr>
            <a:cxnSpLocks/>
          </p:cNvCxnSpPr>
          <p:nvPr/>
        </p:nvCxnSpPr>
        <p:spPr>
          <a:xfrm>
            <a:off x="7836521" y="2207492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196DBD0-B36D-4FC9-8B6F-F8B7B6C64D7F}"/>
              </a:ext>
            </a:extLst>
          </p:cNvPr>
          <p:cNvCxnSpPr>
            <a:cxnSpLocks/>
          </p:cNvCxnSpPr>
          <p:nvPr/>
        </p:nvCxnSpPr>
        <p:spPr>
          <a:xfrm>
            <a:off x="8017475" y="2207492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D9957D6-3A01-4F3D-B4A8-DB1562485950}"/>
              </a:ext>
            </a:extLst>
          </p:cNvPr>
          <p:cNvCxnSpPr>
            <a:cxnSpLocks/>
          </p:cNvCxnSpPr>
          <p:nvPr/>
        </p:nvCxnSpPr>
        <p:spPr>
          <a:xfrm>
            <a:off x="8229912" y="2207492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DAF82E1-761B-4038-BC35-61DEBF7A28B4}"/>
              </a:ext>
            </a:extLst>
          </p:cNvPr>
          <p:cNvCxnSpPr>
            <a:cxnSpLocks/>
          </p:cNvCxnSpPr>
          <p:nvPr/>
        </p:nvCxnSpPr>
        <p:spPr>
          <a:xfrm>
            <a:off x="8429958" y="2207491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41AAD1B3-FC93-4ABA-AD4C-B5627F095E56}"/>
              </a:ext>
            </a:extLst>
          </p:cNvPr>
          <p:cNvCxnSpPr>
            <a:cxnSpLocks/>
          </p:cNvCxnSpPr>
          <p:nvPr/>
        </p:nvCxnSpPr>
        <p:spPr>
          <a:xfrm>
            <a:off x="8623921" y="2207492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eschweifte Klammer rechts 59">
            <a:extLst>
              <a:ext uri="{FF2B5EF4-FFF2-40B4-BE49-F238E27FC236}">
                <a16:creationId xmlns:a16="http://schemas.microsoft.com/office/drawing/2014/main" id="{F6E2AFF8-81BA-49EE-AD79-94332B8CBEEA}"/>
              </a:ext>
            </a:extLst>
          </p:cNvPr>
          <p:cNvSpPr/>
          <p:nvPr/>
        </p:nvSpPr>
        <p:spPr>
          <a:xfrm rot="5400000">
            <a:off x="9669460" y="3280956"/>
            <a:ext cx="114272" cy="651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D410E54-B48D-49F1-95E7-988DE14B97D8}"/>
              </a:ext>
            </a:extLst>
          </p:cNvPr>
          <p:cNvSpPr txBox="1"/>
          <p:nvPr/>
        </p:nvSpPr>
        <p:spPr>
          <a:xfrm>
            <a:off x="9318740" y="3811428"/>
            <a:ext cx="1331915" cy="134610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endParaRPr lang="de-DE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Covariance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59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consider</a:t>
            </a:r>
            <a:r>
              <a:rPr lang="de-DE" sz="1400" dirty="0"/>
              <a:t> a </a:t>
            </a:r>
            <a:r>
              <a:rPr lang="de-DE" sz="1400" dirty="0" err="1"/>
              <a:t>similar</a:t>
            </a:r>
            <a:r>
              <a:rPr lang="de-DE" sz="1400" dirty="0"/>
              <a:t> Autoencoder Model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described</a:t>
            </a:r>
            <a:r>
              <a:rPr lang="de-DE" sz="1400" dirty="0"/>
              <a:t> </a:t>
            </a:r>
            <a:r>
              <a:rPr lang="de-DE" sz="1400" dirty="0" err="1"/>
              <a:t>before</a:t>
            </a:r>
            <a:r>
              <a:rPr lang="de-DE" sz="1400" dirty="0"/>
              <a:t>, </a:t>
            </a:r>
            <a:r>
              <a:rPr lang="de-DE" sz="1400" dirty="0" err="1"/>
              <a:t>whereas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now</a:t>
            </a:r>
            <a:r>
              <a:rPr lang="de-DE" sz="1400" dirty="0"/>
              <a:t> </a:t>
            </a:r>
            <a:r>
              <a:rPr lang="de-DE" sz="1400" dirty="0" err="1"/>
              <a:t>feed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transposed</a:t>
            </a:r>
            <a:r>
              <a:rPr lang="de-DE" sz="1400" dirty="0"/>
              <a:t> </a:t>
            </a:r>
            <a:r>
              <a:rPr lang="de-DE" sz="1400" dirty="0" err="1"/>
              <a:t>dataset</a:t>
            </a:r>
            <a:r>
              <a:rPr lang="de-DE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Encoder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uesd</a:t>
            </a:r>
            <a:r>
              <a:rPr lang="de-DE" sz="1400" dirty="0"/>
              <a:t> and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hidden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extracted</a:t>
            </a:r>
            <a:r>
              <a:rPr lang="de-DE" sz="1400" dirty="0"/>
              <a:t>.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4877BF-2545-4E3A-B412-C3A67EE2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2" y="1917269"/>
            <a:ext cx="36671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08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3246165"/>
            <a:ext cx="4797177" cy="36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		…</a:t>
            </a:r>
            <a:endParaRPr lang="en-US" sz="1400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9195B7-71B0-4DD1-8868-A6B5248B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1" y="1752698"/>
            <a:ext cx="4901291" cy="14934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6811A5-F7E0-466C-9112-879FCA0E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3611834"/>
            <a:ext cx="5081863" cy="30700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074F5C2-C1E9-4150-8EAD-58DD37F7A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788" y="2499432"/>
            <a:ext cx="6160781" cy="18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9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</p:spPr>
        <p:txBody>
          <a:bodyPr anchor="t">
            <a:normAutofit fontScale="90000"/>
          </a:bodyPr>
          <a:lstStyle/>
          <a:p>
            <a:r>
              <a:rPr lang="de-DE" sz="4000" dirty="0"/>
              <a:t>Data, </a:t>
            </a:r>
            <a:r>
              <a:rPr lang="de-DE" sz="4000" dirty="0" err="1"/>
              <a:t>Methodology</a:t>
            </a:r>
            <a:r>
              <a:rPr lang="de-DE" sz="4000" dirty="0"/>
              <a:t> &amp; </a:t>
            </a:r>
            <a:r>
              <a:rPr lang="de-DE" sz="4000" dirty="0" err="1"/>
              <a:t>Results</a:t>
            </a:r>
            <a:endParaRPr lang="en-US" sz="37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63FCAB-15B5-4CAF-9EC6-A1DC61FE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30" y="1825625"/>
            <a:ext cx="7739597" cy="4295476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8470ABDD-B0A8-4A02-BC88-F01A03A79A6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‘AAPL’)</a:t>
            </a:r>
            <a:endParaRPr lang="en-US" sz="20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DFFCC4-53BF-493D-90F6-60FD245EA4F1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89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408157"/>
            <a:ext cx="11189065" cy="625423"/>
          </a:xfrm>
        </p:spPr>
        <p:txBody>
          <a:bodyPr anchor="t">
            <a:normAutofit/>
          </a:bodyPr>
          <a:lstStyle/>
          <a:p>
            <a:r>
              <a:rPr lang="de-DE" sz="3600" dirty="0"/>
              <a:t>Data, </a:t>
            </a:r>
            <a:r>
              <a:rPr lang="de-DE" sz="3600" dirty="0" err="1"/>
              <a:t>Methodology</a:t>
            </a:r>
            <a:r>
              <a:rPr lang="de-DE" sz="3600" dirty="0"/>
              <a:t> &amp; </a:t>
            </a:r>
            <a:r>
              <a:rPr lang="de-DE" sz="3600" dirty="0" err="1"/>
              <a:t>Results</a:t>
            </a:r>
            <a:endParaRPr lang="en-US" sz="3700" dirty="0"/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C01D08E-03C2-44C7-A384-137D2BC8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30" y="1825625"/>
            <a:ext cx="7739597" cy="4295476"/>
          </a:xfrm>
          <a:prstGeom prst="rect">
            <a:avLst/>
          </a:prstGeom>
          <a:noFill/>
        </p:spPr>
      </p:pic>
      <p:sp>
        <p:nvSpPr>
          <p:cNvPr id="7" name="Untertitel 3">
            <a:extLst>
              <a:ext uri="{FF2B5EF4-FFF2-40B4-BE49-F238E27FC236}">
                <a16:creationId xmlns:a16="http://schemas.microsoft.com/office/drawing/2014/main" id="{CFFD94C6-255B-4593-8BB8-CAF9649F80DB}"/>
              </a:ext>
            </a:extLst>
          </p:cNvPr>
          <p:cNvSpPr txBox="1">
            <a:spLocks/>
          </p:cNvSpPr>
          <p:nvPr/>
        </p:nvSpPr>
        <p:spPr>
          <a:xfrm>
            <a:off x="1062681" y="1148419"/>
            <a:ext cx="10630880" cy="43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 </a:t>
            </a:r>
            <a:r>
              <a:rPr lang="en-US" dirty="0"/>
              <a:t>(Example ‘GOOGL’)</a:t>
            </a:r>
            <a:endParaRPr lang="en-US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FAC9190-0347-4EB9-B57C-05C3963551A3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64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4C3D92-1FFE-455A-BAF1-CACFA69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0" y="1751986"/>
            <a:ext cx="7624762" cy="4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AF1B0-DD38-4AAD-B4E4-CB10D906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DCDD18A-A2B0-46CA-8B9D-0C02130A53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91">
            <a:extLst>
              <a:ext uri="{FF2B5EF4-FFF2-40B4-BE49-F238E27FC236}">
                <a16:creationId xmlns:a16="http://schemas.microsoft.com/office/drawing/2014/main" id="{38CF0853-AAFF-4AFD-807B-2D376119DD54}"/>
              </a:ext>
            </a:extLst>
          </p:cNvPr>
          <p:cNvSpPr txBox="1">
            <a:spLocks/>
          </p:cNvSpPr>
          <p:nvPr/>
        </p:nvSpPr>
        <p:spPr>
          <a:xfrm>
            <a:off x="942594" y="2185815"/>
            <a:ext cx="5679989" cy="27244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stocks should I analyze?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predict the value of a stock?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  <a:p>
            <a:pPr marL="0" indent="0">
              <a:buNone/>
            </a:pPr>
            <a:endParaRPr lang="en-US" sz="16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Textplatzhalter 91">
            <a:extLst>
              <a:ext uri="{FF2B5EF4-FFF2-40B4-BE49-F238E27FC236}">
                <a16:creationId xmlns:a16="http://schemas.microsoft.com/office/drawing/2014/main" id="{4205AA68-EB97-4128-8066-9A1039875C8B}"/>
              </a:ext>
            </a:extLst>
          </p:cNvPr>
          <p:cNvSpPr txBox="1">
            <a:spLocks/>
          </p:cNvSpPr>
          <p:nvPr/>
        </p:nvSpPr>
        <p:spPr>
          <a:xfrm>
            <a:off x="3389231" y="2202291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400" b="1" dirty="0">
              <a:latin typeface="Corbel" panose="020B0503020204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4816365-A2A8-4E2F-8F62-EC192F646D93}"/>
              </a:ext>
            </a:extLst>
          </p:cNvPr>
          <p:cNvSpPr/>
          <p:nvPr/>
        </p:nvSpPr>
        <p:spPr>
          <a:xfrm>
            <a:off x="452418" y="264004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791AAD-1D5D-4DAA-BA14-2CBD244EE189}"/>
              </a:ext>
            </a:extLst>
          </p:cNvPr>
          <p:cNvSpPr/>
          <p:nvPr/>
        </p:nvSpPr>
        <p:spPr>
          <a:xfrm>
            <a:off x="456479" y="3134735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8E34DB5-65E4-49AC-BF8A-A41F32ACE469}"/>
              </a:ext>
            </a:extLst>
          </p:cNvPr>
          <p:cNvSpPr/>
          <p:nvPr/>
        </p:nvSpPr>
        <p:spPr>
          <a:xfrm>
            <a:off x="452418" y="3629430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F32620-CECB-4D39-8ED9-0999D9ED0D63}"/>
              </a:ext>
            </a:extLst>
          </p:cNvPr>
          <p:cNvSpPr/>
          <p:nvPr/>
        </p:nvSpPr>
        <p:spPr>
          <a:xfrm>
            <a:off x="444180" y="405839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10" name="Grafik 9" descr="Ein Bild, das Zaun enthält.&#10;&#10;Automatisch generierte Beschreibung">
            <a:extLst>
              <a:ext uri="{FF2B5EF4-FFF2-40B4-BE49-F238E27FC236}">
                <a16:creationId xmlns:a16="http://schemas.microsoft.com/office/drawing/2014/main" id="{B4911B38-4869-41B0-9445-9D1D3639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333"/>
            <a:ext cx="12192000" cy="47413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331AC10-2D6C-4030-9C15-B9D55916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333"/>
            <a:ext cx="12192000" cy="4741333"/>
          </a:xfrm>
          <a:prstGeom prst="rect">
            <a:avLst/>
          </a:prstGeom>
        </p:spPr>
      </p:pic>
      <p:pic>
        <p:nvPicPr>
          <p:cNvPr id="14" name="Grafik 13" descr="Ein Bild, das Zaun enthält.&#10;&#10;Automatisch generierte Beschreibung">
            <a:extLst>
              <a:ext uri="{FF2B5EF4-FFF2-40B4-BE49-F238E27FC236}">
                <a16:creationId xmlns:a16="http://schemas.microsoft.com/office/drawing/2014/main" id="{69767A13-91B3-485C-A31F-0FC5A9D33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8333"/>
            <a:ext cx="12192000" cy="4741333"/>
          </a:xfrm>
          <a:prstGeom prst="rect">
            <a:avLst/>
          </a:prstGeom>
        </p:spPr>
      </p:pic>
      <p:pic>
        <p:nvPicPr>
          <p:cNvPr id="16" name="Grafik 15" descr="Ein Bild, das Zaun enthält.&#10;&#10;Automatisch generierte Beschreibung">
            <a:extLst>
              <a:ext uri="{FF2B5EF4-FFF2-40B4-BE49-F238E27FC236}">
                <a16:creationId xmlns:a16="http://schemas.microsoft.com/office/drawing/2014/main" id="{0C57AECC-B251-465C-BA9D-2ECF63C7A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8333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84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19" name="Grafik 18" descr="Ein Bild, das Zaun enthält.&#10;&#10;Automatisch generierte Beschreibung">
            <a:extLst>
              <a:ext uri="{FF2B5EF4-FFF2-40B4-BE49-F238E27FC236}">
                <a16:creationId xmlns:a16="http://schemas.microsoft.com/office/drawing/2014/main" id="{7C303503-E0FF-47E5-B4E9-BB1E20BC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1581690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8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9" name="Grafik 8" descr="Ein Bild, das Zaun enthält.&#10;&#10;Automatisch generierte Beschreibung">
            <a:extLst>
              <a:ext uri="{FF2B5EF4-FFF2-40B4-BE49-F238E27FC236}">
                <a16:creationId xmlns:a16="http://schemas.microsoft.com/office/drawing/2014/main" id="{240CC7A7-8FB6-4560-A684-E84C9DF3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8" y="1696529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88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90569" y="1148419"/>
            <a:ext cx="10602992" cy="433271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Which stock should I put in my portfolio?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06421E-2F54-4CEF-B0E9-E7DACFB4CA99}"/>
              </a:ext>
            </a:extLst>
          </p:cNvPr>
          <p:cNvSpPr/>
          <p:nvPr/>
        </p:nvSpPr>
        <p:spPr>
          <a:xfrm>
            <a:off x="624180" y="114841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E3EEB1-9E5A-409E-83F9-8A8CC709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419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0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38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Future Research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7" y="1148419"/>
            <a:ext cx="11189064" cy="433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FE9A122-9BA9-40BE-B130-42617836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7" y="1825625"/>
            <a:ext cx="10954335" cy="42954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Reducing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stocks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selecting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stocks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lowest</a:t>
            </a:r>
            <a:r>
              <a:rPr lang="de-DE" sz="1600" dirty="0"/>
              <a:t> </a:t>
            </a:r>
            <a:r>
              <a:rPr lang="de-DE" sz="1600" dirty="0" err="1"/>
              <a:t>reconstruction</a:t>
            </a:r>
            <a:r>
              <a:rPr lang="de-DE" sz="1600" dirty="0"/>
              <a:t> </a:t>
            </a:r>
            <a:r>
              <a:rPr lang="de-DE" sz="1600" dirty="0" err="1"/>
              <a:t>error</a:t>
            </a:r>
            <a:r>
              <a:rPr lang="de-DE" sz="1600" dirty="0"/>
              <a:t> </a:t>
            </a:r>
            <a:r>
              <a:rPr lang="de-DE" sz="1600" dirty="0" err="1"/>
              <a:t>does</a:t>
            </a:r>
            <a:r>
              <a:rPr lang="de-DE" sz="1600" dirty="0"/>
              <a:t> not </a:t>
            </a:r>
            <a:r>
              <a:rPr lang="de-DE" sz="1600" dirty="0" err="1"/>
              <a:t>deteriorates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portfolio</a:t>
            </a:r>
            <a:r>
              <a:rPr lang="de-DE" sz="1600" dirty="0"/>
              <a:t> </a:t>
            </a:r>
            <a:r>
              <a:rPr lang="de-DE" sz="1600" dirty="0" err="1"/>
              <a:t>optimization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Open Question: </a:t>
            </a: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best</a:t>
            </a:r>
            <a:r>
              <a:rPr lang="de-DE" sz="1400" dirty="0"/>
              <a:t> </a:t>
            </a:r>
            <a:r>
              <a:rPr lang="de-DE" sz="1400" dirty="0" err="1"/>
              <a:t>cut</a:t>
            </a:r>
            <a:r>
              <a:rPr lang="de-DE" sz="1400" dirty="0"/>
              <a:t>-off rate?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Extending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dataset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 10-day </a:t>
            </a:r>
            <a:r>
              <a:rPr lang="de-DE" sz="1600" dirty="0" err="1"/>
              <a:t>forecast</a:t>
            </a:r>
            <a:r>
              <a:rPr lang="de-DE" sz="1600" dirty="0"/>
              <a:t> </a:t>
            </a:r>
            <a:r>
              <a:rPr lang="de-DE" sz="1600" dirty="0" err="1"/>
              <a:t>leads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higher</a:t>
            </a:r>
            <a:r>
              <a:rPr lang="de-DE" sz="1600" dirty="0"/>
              <a:t> </a:t>
            </a:r>
            <a:r>
              <a:rPr lang="de-DE" sz="1600" dirty="0" err="1"/>
              <a:t>portfolio</a:t>
            </a:r>
            <a:r>
              <a:rPr lang="de-DE" sz="1600" dirty="0"/>
              <a:t> </a:t>
            </a:r>
            <a:r>
              <a:rPr lang="de-DE" sz="1600" dirty="0" err="1"/>
              <a:t>profits</a:t>
            </a:r>
            <a:r>
              <a:rPr lang="de-DE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Calculating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covariane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latent </a:t>
            </a:r>
            <a:r>
              <a:rPr lang="de-DE" sz="1600" dirty="0" err="1"/>
              <a:t>features</a:t>
            </a:r>
            <a:r>
              <a:rPr lang="de-DE" sz="1600" dirty="0"/>
              <a:t>, </a:t>
            </a:r>
            <a:r>
              <a:rPr lang="de-DE" sz="1600" dirty="0" err="1"/>
              <a:t>reduces</a:t>
            </a:r>
            <a:r>
              <a:rPr lang="de-DE" sz="1600" dirty="0"/>
              <a:t> annual </a:t>
            </a:r>
            <a:r>
              <a:rPr lang="de-DE" sz="1600" dirty="0" err="1"/>
              <a:t>protfolio</a:t>
            </a:r>
            <a:r>
              <a:rPr lang="de-DE" sz="1600" dirty="0"/>
              <a:t> </a:t>
            </a:r>
            <a:r>
              <a:rPr lang="de-DE" sz="1600" dirty="0" err="1"/>
              <a:t>volatility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similar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excessive</a:t>
            </a:r>
            <a:r>
              <a:rPr lang="de-DE" sz="1600" dirty="0"/>
              <a:t> stock </a:t>
            </a:r>
            <a:r>
              <a:rPr lang="de-DE" sz="1600" dirty="0" err="1"/>
              <a:t>returns</a:t>
            </a:r>
            <a:r>
              <a:rPr lang="de-DE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76989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1E28A-698C-45EB-AF96-554B8153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6E478-1F05-489F-9E01-DCD6BC3C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J. B. Heaton, N. G. Polson, &amp; J. H. Witte. (2016). Deep Portfolio Theory.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Werbos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P. (1990): Backpropagation Through Time: What It does and How to Do It.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https://doi.org/10.1109/5.58337</a:t>
            </a: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Retrieved from </a:t>
            </a:r>
            <a:r>
              <a:rPr lang="en-US" u="sng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http://axon.cs.byu.edu/~martinez/classes/678/Papers/Werbos_BPTT.pdf </a:t>
            </a:r>
            <a:endParaRPr lang="en-US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https://towardsdatascience.com/getting-rich-quick-with-machine-learning-and-stock-market-predictions-696802da94fe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Olivier </a:t>
            </a:r>
            <a:r>
              <a:rPr lang="en-US" dirty="0" err="1"/>
              <a:t>Ledoit</a:t>
            </a:r>
            <a:r>
              <a:rPr lang="en-US" dirty="0"/>
              <a:t> &amp; Michael Wolf, 2003. "</a:t>
            </a:r>
            <a:r>
              <a:rPr lang="en-US" b="1" dirty="0">
                <a:hlinkClick r:id="rId5"/>
              </a:rPr>
              <a:t>Honey, I shrunk the sample covariance matrix</a:t>
            </a:r>
            <a:r>
              <a:rPr lang="en-US" dirty="0"/>
              <a:t>," </a:t>
            </a:r>
            <a:r>
              <a:rPr lang="en-US" dirty="0">
                <a:hlinkClick r:id="rId6"/>
              </a:rPr>
              <a:t>Economics Working Papers</a:t>
            </a:r>
            <a:r>
              <a:rPr lang="en-US" dirty="0"/>
              <a:t> 691, Department of Economics and Business, </a:t>
            </a:r>
            <a:r>
              <a:rPr lang="en-US" dirty="0" err="1"/>
              <a:t>Universitat</a:t>
            </a:r>
            <a:r>
              <a:rPr lang="en-US" dirty="0"/>
              <a:t> </a:t>
            </a:r>
            <a:r>
              <a:rPr lang="en-US" dirty="0" err="1"/>
              <a:t>Pompeu</a:t>
            </a:r>
            <a:r>
              <a:rPr lang="en-US" dirty="0"/>
              <a:t> </a:t>
            </a:r>
            <a:r>
              <a:rPr lang="en-US" dirty="0" err="1"/>
              <a:t>Fabra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846A2270-3801-4828-BBFA-8DDBD337EAC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25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dirty="0"/>
              <a:t>Q &amp; 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B54EBC4-A9E3-4BA1-B328-44379E90713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8274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DDF3238-1C44-4215-9BB3-47A5A7773E59}"/>
              </a:ext>
            </a:extLst>
          </p:cNvPr>
          <p:cNvSpPr/>
          <p:nvPr/>
        </p:nvSpPr>
        <p:spPr>
          <a:xfrm>
            <a:off x="-32505444" y="-4038806"/>
            <a:ext cx="30824130" cy="178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8098B6C7-313D-4866-86AB-FEEBA8D3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9" y="0"/>
            <a:ext cx="10858606" cy="628407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3DE3A24-9C74-4865-969C-4FA06DCF1B53}"/>
              </a:ext>
            </a:extLst>
          </p:cNvPr>
          <p:cNvSpPr/>
          <p:nvPr/>
        </p:nvSpPr>
        <p:spPr>
          <a:xfrm>
            <a:off x="-21003885" y="8109626"/>
            <a:ext cx="4350033" cy="1655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323355-051A-488F-A982-83C50E80F468}"/>
              </a:ext>
            </a:extLst>
          </p:cNvPr>
          <p:cNvSpPr/>
          <p:nvPr/>
        </p:nvSpPr>
        <p:spPr>
          <a:xfrm>
            <a:off x="-30608299" y="8109626"/>
            <a:ext cx="7636011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BBCA50-7B70-4ED1-AE0B-D4F7F5651ECE}"/>
              </a:ext>
            </a:extLst>
          </p:cNvPr>
          <p:cNvSpPr/>
          <p:nvPr/>
        </p:nvSpPr>
        <p:spPr>
          <a:xfrm>
            <a:off x="-26606096" y="5308862"/>
            <a:ext cx="7669738" cy="16550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CE2CA48-10A2-4E89-85C3-5DE32AA73321}"/>
              </a:ext>
            </a:extLst>
          </p:cNvPr>
          <p:cNvSpPr/>
          <p:nvPr/>
        </p:nvSpPr>
        <p:spPr>
          <a:xfrm>
            <a:off x="-20935701" y="-40164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y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66B37677-7BAA-4B44-87A0-0CAEC8099204}"/>
              </a:ext>
            </a:extLst>
          </p:cNvPr>
          <p:cNvSpPr/>
          <p:nvPr/>
        </p:nvSpPr>
        <p:spPr>
          <a:xfrm>
            <a:off x="-20935701" y="3474114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o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896F11AC-3D71-41DC-8EFC-4DFC66F21CA5}"/>
              </a:ext>
            </a:extLst>
          </p:cNvPr>
          <p:cNvSpPr/>
          <p:nvPr/>
        </p:nvSpPr>
        <p:spPr>
          <a:xfrm>
            <a:off x="-19074484" y="125168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6E830E9-1185-4509-97D0-1FFA1006C278}"/>
              </a:ext>
            </a:extLst>
          </p:cNvPr>
          <p:cNvSpPr/>
          <p:nvPr/>
        </p:nvSpPr>
        <p:spPr>
          <a:xfrm>
            <a:off x="-23120322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A8C7A6DF-E090-433B-85D6-DA34204BE87F}"/>
              </a:ext>
            </a:extLst>
          </p:cNvPr>
          <p:cNvSpPr/>
          <p:nvPr/>
        </p:nvSpPr>
        <p:spPr>
          <a:xfrm>
            <a:off x="-26742811" y="12524731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1EC37E-194A-4234-93AF-BA9E1E811107}"/>
              </a:ext>
            </a:extLst>
          </p:cNvPr>
          <p:cNvSpPr txBox="1"/>
          <p:nvPr/>
        </p:nvSpPr>
        <p:spPr>
          <a:xfrm>
            <a:off x="-26101655" y="12521396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Target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FE60EED-B57B-4304-AB9D-EF0F67C557AE}"/>
              </a:ext>
            </a:extLst>
          </p:cNvPr>
          <p:cNvSpPr txBox="1"/>
          <p:nvPr/>
        </p:nvSpPr>
        <p:spPr>
          <a:xfrm>
            <a:off x="-22444321" y="12541511"/>
            <a:ext cx="291641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Loss/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error</a:t>
            </a:r>
            <a:r>
              <a:rPr lang="de-DE" sz="2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 </a:t>
            </a:r>
            <a:r>
              <a:rPr lang="de-DE" sz="2800" b="0" i="0" u="none" baseline="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AB7EED-667A-4B86-ADBC-B57A4EF9B7AA}"/>
              </a:ext>
            </a:extLst>
          </p:cNvPr>
          <p:cNvSpPr txBox="1"/>
          <p:nvPr/>
        </p:nvSpPr>
        <p:spPr>
          <a:xfrm>
            <a:off x="-18456994" y="125415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Output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0A6E8DD8-9339-4867-8612-9386AC848031}"/>
              </a:ext>
            </a:extLst>
          </p:cNvPr>
          <p:cNvSpPr/>
          <p:nvPr/>
        </p:nvSpPr>
        <p:spPr>
          <a:xfrm>
            <a:off x="-20935701" y="1536235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dirty="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/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𝑈𝑛𝑓</m:t>
                      </m:r>
                      <m:r>
                        <a:rPr lang="de-DE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𝑜𝑙𝑑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0310AE6C-E058-48CF-B434-2E3EF5A99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59199" y="5789866"/>
                <a:ext cx="3409950" cy="536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B5FABFF-3855-457B-B891-2F167794F894}"/>
              </a:ext>
            </a:extLst>
          </p:cNvPr>
          <p:cNvSpPr/>
          <p:nvPr/>
        </p:nvSpPr>
        <p:spPr>
          <a:xfrm>
            <a:off x="-20935701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84A15F19-E03F-46F4-B9C2-42D305312931}"/>
              </a:ext>
            </a:extLst>
          </p:cNvPr>
          <p:cNvSpPr/>
          <p:nvPr/>
        </p:nvSpPr>
        <p:spPr>
          <a:xfrm>
            <a:off x="-15478414" y="12527219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AA158D-23A1-4E9F-965E-CEAF0259FCBF}"/>
              </a:ext>
            </a:extLst>
          </p:cNvPr>
          <p:cNvSpPr txBox="1"/>
          <p:nvPr/>
        </p:nvSpPr>
        <p:spPr>
          <a:xfrm>
            <a:off x="-14860924" y="12533611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State at time t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3A5834B-3B81-455C-B20C-A66011EA8FFE}"/>
              </a:ext>
            </a:extLst>
          </p:cNvPr>
          <p:cNvSpPr/>
          <p:nvPr/>
        </p:nvSpPr>
        <p:spPr>
          <a:xfrm>
            <a:off x="-12030975" y="12544778"/>
            <a:ext cx="540000" cy="5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000" kern="12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2B01BEE-4D48-4569-B333-8425F3CE1939}"/>
              </a:ext>
            </a:extLst>
          </p:cNvPr>
          <p:cNvSpPr txBox="1"/>
          <p:nvPr/>
        </p:nvSpPr>
        <p:spPr>
          <a:xfrm>
            <a:off x="-11413485" y="12569458"/>
            <a:ext cx="237368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Input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vector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CAADE76A-E437-4C1A-AE51-AEEA8D3B64BA}"/>
              </a:ext>
            </a:extLst>
          </p:cNvPr>
          <p:cNvSpPr/>
          <p:nvPr/>
        </p:nvSpPr>
        <p:spPr>
          <a:xfrm>
            <a:off x="-20935701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A55EE2D-CC79-4CC0-B2B3-059EDE66F68D}"/>
              </a:ext>
            </a:extLst>
          </p:cNvPr>
          <p:cNvCxnSpPr>
            <a:cxnSpLocks/>
          </p:cNvCxnSpPr>
          <p:nvPr/>
        </p:nvCxnSpPr>
        <p:spPr>
          <a:xfrm>
            <a:off x="-20228267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A78E9A5-374F-4826-8F42-3ACEF86A4345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2CEDD4D-0B31-4262-8350-D93880D9BBE9}"/>
              </a:ext>
            </a:extLst>
          </p:cNvPr>
          <p:cNvCxnSpPr>
            <a:cxnSpLocks/>
          </p:cNvCxnSpPr>
          <p:nvPr/>
        </p:nvCxnSpPr>
        <p:spPr>
          <a:xfrm flipH="1" flipV="1">
            <a:off x="-20228267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418772-F03B-4DCE-87FC-4755076CDD43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V="1">
            <a:off x="-20215701" y="6851993"/>
            <a:ext cx="0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/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774D2F71-E6CC-4583-88CA-1DC299961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/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9E316A7D-129B-4FD0-BBE5-F900444FF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/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C69B9186-0B02-4646-8684-CB3395CC9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/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F4EB065B-9768-4BD9-B773-DF693511B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/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1893032-CDE8-4075-99A0-9A20AEA11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74243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DBDE033-2BFA-4C4D-A636-12CC490A8148}"/>
              </a:ext>
            </a:extLst>
          </p:cNvPr>
          <p:cNvCxnSpPr>
            <a:cxnSpLocks/>
          </p:cNvCxnSpPr>
          <p:nvPr/>
        </p:nvCxnSpPr>
        <p:spPr>
          <a:xfrm>
            <a:off x="-9766809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7197923-8563-49B6-9C13-3AC5AD8CE97F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76BE4B4-701E-4539-8950-D2076427A1DB}"/>
              </a:ext>
            </a:extLst>
          </p:cNvPr>
          <p:cNvCxnSpPr>
            <a:cxnSpLocks/>
          </p:cNvCxnSpPr>
          <p:nvPr/>
        </p:nvCxnSpPr>
        <p:spPr>
          <a:xfrm flipH="1" flipV="1">
            <a:off x="-9766809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C37A0E-BA0F-4C73-B7C9-D6BABF7E034A}"/>
              </a:ext>
            </a:extLst>
          </p:cNvPr>
          <p:cNvCxnSpPr>
            <a:cxnSpLocks/>
          </p:cNvCxnSpPr>
          <p:nvPr/>
        </p:nvCxnSpPr>
        <p:spPr>
          <a:xfrm flipV="1">
            <a:off x="-9720933" y="6721475"/>
            <a:ext cx="0" cy="1523053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/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EB60B6A-EAB4-4C56-94A5-F9AA3B75E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/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7C253E5A-6C9C-4474-87C5-D6044E78D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/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1D5451D0-6CDE-4804-8EB1-DA7938926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/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8C9FF7DC-C027-4476-AB1B-92E8BAAF2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/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952053F6-5E9F-4F7D-9428-52AA728C4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36330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6302A68-719A-48BD-ADE6-D5E7CB10FB3F}"/>
              </a:ext>
            </a:extLst>
          </p:cNvPr>
          <p:cNvCxnSpPr>
            <a:cxnSpLocks/>
          </p:cNvCxnSpPr>
          <p:nvPr/>
        </p:nvCxnSpPr>
        <p:spPr>
          <a:xfrm>
            <a:off x="-7528896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C81BABC-C3FB-4CFD-A742-F8CD314B02B6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8B162CF-96E7-4861-80E4-73AB2FFD5F73}"/>
              </a:ext>
            </a:extLst>
          </p:cNvPr>
          <p:cNvCxnSpPr>
            <a:cxnSpLocks/>
          </p:cNvCxnSpPr>
          <p:nvPr/>
        </p:nvCxnSpPr>
        <p:spPr>
          <a:xfrm flipH="1" flipV="1">
            <a:off x="-7528896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189F84E-525E-4513-96B1-10A24FB10A94}"/>
              </a:ext>
            </a:extLst>
          </p:cNvPr>
          <p:cNvCxnSpPr>
            <a:cxnSpLocks/>
          </p:cNvCxnSpPr>
          <p:nvPr/>
        </p:nvCxnSpPr>
        <p:spPr>
          <a:xfrm flipH="1" flipV="1">
            <a:off x="-7549639" y="6721474"/>
            <a:ext cx="45875" cy="1469675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/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0693AF52-E55C-440F-AA82-AF6FDDBFB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-40164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/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E5D833BB-35A8-4818-988C-9BBED5501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3474114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/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3DB9202B-A7EF-49FC-94C8-8F90F4FBF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1536235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/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dirty="0"/>
              </a:p>
            </p:txBody>
          </p:sp>
        </mc:Choice>
        <mc:Fallback xmlns=""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70568146-4FA0-45C6-BCC3-5D21FD9D8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/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6CB585A-4658-442F-87EE-3476D85EC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32444" y="819114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67A96E6-FF65-4684-818F-FDA50B2DFBE2}"/>
              </a:ext>
            </a:extLst>
          </p:cNvPr>
          <p:cNvCxnSpPr>
            <a:cxnSpLocks/>
          </p:cNvCxnSpPr>
          <p:nvPr/>
        </p:nvCxnSpPr>
        <p:spPr>
          <a:xfrm>
            <a:off x="-5425010" y="1038246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4FDBBAB-066C-4910-9114-DC9F0867F09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2976125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0573CD5-4E53-4E1C-A6FE-199F6F2D7A4A}"/>
              </a:ext>
            </a:extLst>
          </p:cNvPr>
          <p:cNvCxnSpPr>
            <a:cxnSpLocks/>
          </p:cNvCxnSpPr>
          <p:nvPr/>
        </p:nvCxnSpPr>
        <p:spPr>
          <a:xfrm flipH="1" flipV="1">
            <a:off x="-5425010" y="4914004"/>
            <a:ext cx="25132" cy="498099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2E8B837-7C4E-4EE7-AB96-93376BCE9EB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-5425010" y="6721475"/>
            <a:ext cx="12566" cy="1469674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894D7754-6D44-49E3-8946-D5B20F9EB317}"/>
              </a:ext>
            </a:extLst>
          </p:cNvPr>
          <p:cNvCxnSpPr>
            <a:cxnSpLocks/>
          </p:cNvCxnSpPr>
          <p:nvPr/>
        </p:nvCxnSpPr>
        <p:spPr>
          <a:xfrm flipV="1">
            <a:off x="-9034353" y="6119427"/>
            <a:ext cx="798133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901A023-A771-47E0-A6A7-93C0D55AA0FD}"/>
              </a:ext>
            </a:extLst>
          </p:cNvPr>
          <p:cNvCxnSpPr>
            <a:cxnSpLocks/>
          </p:cNvCxnSpPr>
          <p:nvPr/>
        </p:nvCxnSpPr>
        <p:spPr>
          <a:xfrm flipV="1">
            <a:off x="-6796440" y="6119427"/>
            <a:ext cx="66410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/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DDC47551-8122-481A-93D0-9F528CE73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3579" y="5401399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C39125F-6980-4990-A8AB-41BFF8AAE611}"/>
              </a:ext>
            </a:extLst>
          </p:cNvPr>
          <p:cNvCxnSpPr>
            <a:cxnSpLocks/>
          </p:cNvCxnSpPr>
          <p:nvPr/>
        </p:nvCxnSpPr>
        <p:spPr>
          <a:xfrm flipV="1">
            <a:off x="-10983689" y="6119427"/>
            <a:ext cx="509556" cy="14538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/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287718" tIns="287718" rIns="287718" bIns="287718" numCol="1" spcCol="1270" anchor="ctr" anchorCtr="0">
                <a:noAutofit/>
              </a:bodyPr>
              <a:lstStyle/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  <a:p>
                <a:pPr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de-DE" sz="3400" i="1">
                              <a:latin typeface="Cambria Math" panose="02040503050406030204" pitchFamily="18" charset="0"/>
                            </a:rPr>
                            <m:t>(…)</m:t>
                          </m:r>
                        </m:sup>
                      </m:sSup>
                    </m:oMath>
                  </m:oMathPara>
                </a14:m>
                <a:endParaRPr lang="de-DE" sz="3400" i="1" dirty="0">
                  <a:latin typeface="Cambria Math" panose="02040503050406030204" pitchFamily="18" charset="0"/>
                </a:endParaRPr>
              </a:p>
              <a:p>
                <a:pPr marL="0" lvl="0" indent="0" algn="ctr" defTabSz="1689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de-DE" sz="2800" kern="1200" dirty="0"/>
              </a:p>
            </p:txBody>
          </p:sp>
        </mc:Choice>
        <mc:Fallback xmlns=""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594C60CC-5913-4122-BFDE-F55D12A49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73878" y="5411993"/>
                <a:ext cx="1440000" cy="1440000"/>
              </a:xfrm>
              <a:custGeom>
                <a:avLst/>
                <a:gdLst>
                  <a:gd name="connsiteX0" fmla="*/ 0 w 1635124"/>
                  <a:gd name="connsiteY0" fmla="*/ 817562 h 1635124"/>
                  <a:gd name="connsiteX1" fmla="*/ 817562 w 1635124"/>
                  <a:gd name="connsiteY1" fmla="*/ 0 h 1635124"/>
                  <a:gd name="connsiteX2" fmla="*/ 1635124 w 1635124"/>
                  <a:gd name="connsiteY2" fmla="*/ 817562 h 1635124"/>
                  <a:gd name="connsiteX3" fmla="*/ 817562 w 1635124"/>
                  <a:gd name="connsiteY3" fmla="*/ 1635124 h 1635124"/>
                  <a:gd name="connsiteX4" fmla="*/ 0 w 1635124"/>
                  <a:gd name="connsiteY4" fmla="*/ 817562 h 163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124" h="1635124">
                    <a:moveTo>
                      <a:pt x="0" y="817562"/>
                    </a:moveTo>
                    <a:cubicBezTo>
                      <a:pt x="0" y="366035"/>
                      <a:pt x="366035" y="0"/>
                      <a:pt x="817562" y="0"/>
                    </a:cubicBezTo>
                    <a:cubicBezTo>
                      <a:pt x="1269089" y="0"/>
                      <a:pt x="1635124" y="366035"/>
                      <a:pt x="1635124" y="817562"/>
                    </a:cubicBezTo>
                    <a:cubicBezTo>
                      <a:pt x="1635124" y="1269089"/>
                      <a:pt x="1269089" y="1635124"/>
                      <a:pt x="817562" y="1635124"/>
                    </a:cubicBezTo>
                    <a:cubicBezTo>
                      <a:pt x="366035" y="1635124"/>
                      <a:pt x="0" y="1269089"/>
                      <a:pt x="0" y="817562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F6080E5-599B-45AD-A3F8-649C532CF0FA}"/>
              </a:ext>
            </a:extLst>
          </p:cNvPr>
          <p:cNvCxnSpPr>
            <a:cxnSpLocks/>
          </p:cNvCxnSpPr>
          <p:nvPr/>
        </p:nvCxnSpPr>
        <p:spPr>
          <a:xfrm flipV="1">
            <a:off x="-4692554" y="6119427"/>
            <a:ext cx="518786" cy="25132"/>
          </a:xfrm>
          <a:prstGeom prst="straightConnector1">
            <a:avLst/>
          </a:prstGeom>
          <a:ln w="76200">
            <a:solidFill>
              <a:srgbClr val="92A2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4166A00D-054E-4DA2-A29F-C9DD527863DE}"/>
              </a:ext>
            </a:extLst>
          </p:cNvPr>
          <p:cNvSpPr txBox="1"/>
          <p:nvPr/>
        </p:nvSpPr>
        <p:spPr>
          <a:xfrm>
            <a:off x="-31740835" y="7148534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6A30D5FE-33A3-439E-B05C-5F5A3772E7D6}"/>
              </a:ext>
            </a:extLst>
          </p:cNvPr>
          <p:cNvSpPr txBox="1"/>
          <p:nvPr/>
        </p:nvSpPr>
        <p:spPr>
          <a:xfrm>
            <a:off x="-18636787" y="7163373"/>
            <a:ext cx="1010260" cy="615553"/>
          </a:xfrm>
          <a:prstGeom prst="rect">
            <a:avLst/>
          </a:prstGeom>
          <a:noFill/>
          <a:ln w="69850">
            <a:noFill/>
            <a:headEnd type="triangle" w="med" len="med"/>
            <a:tailEnd type="triangle" w="med" len="med"/>
          </a:ln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8C3F89F-830D-4B36-9293-143678F2E766}"/>
              </a:ext>
            </a:extLst>
          </p:cNvPr>
          <p:cNvSpPr txBox="1"/>
          <p:nvPr/>
        </p:nvSpPr>
        <p:spPr>
          <a:xfrm>
            <a:off x="-20046684" y="4908578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BA3801AE-9A96-4B7C-BA32-4FF40F03466A}"/>
              </a:ext>
            </a:extLst>
          </p:cNvPr>
          <p:cNvSpPr txBox="1"/>
          <p:nvPr/>
        </p:nvSpPr>
        <p:spPr>
          <a:xfrm>
            <a:off x="-8567886" y="12656550"/>
            <a:ext cx="289360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U, V, W = </a:t>
            </a:r>
            <a:r>
              <a:rPr lang="de-DE" sz="2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weights</a:t>
            </a:r>
            <a:endParaRPr lang="de-DE" sz="2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67C765-0E47-4739-90A9-15D656799B4B}"/>
              </a:ext>
            </a:extLst>
          </p:cNvPr>
          <p:cNvSpPr txBox="1"/>
          <p:nvPr/>
        </p:nvSpPr>
        <p:spPr>
          <a:xfrm>
            <a:off x="-8960708" y="5482090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10860D3-3B87-49CD-B793-B44943CA7129}"/>
              </a:ext>
            </a:extLst>
          </p:cNvPr>
          <p:cNvSpPr txBox="1"/>
          <p:nvPr/>
        </p:nvSpPr>
        <p:spPr>
          <a:xfrm>
            <a:off x="-6748327" y="5464217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86ED08E-665B-4B8D-B281-D32E0F4CEEE8}"/>
              </a:ext>
            </a:extLst>
          </p:cNvPr>
          <p:cNvSpPr txBox="1"/>
          <p:nvPr/>
        </p:nvSpPr>
        <p:spPr>
          <a:xfrm>
            <a:off x="-4720838" y="541199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73FC4FF-C9F2-4483-9377-4FE31DB68AF6}"/>
              </a:ext>
            </a:extLst>
          </p:cNvPr>
          <p:cNvSpPr txBox="1"/>
          <p:nvPr/>
        </p:nvSpPr>
        <p:spPr>
          <a:xfrm>
            <a:off x="-11050796" y="546794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W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FA1514FB-2830-4E3F-8CA3-C4059CCB3A68}"/>
              </a:ext>
            </a:extLst>
          </p:cNvPr>
          <p:cNvSpPr txBox="1"/>
          <p:nvPr/>
        </p:nvSpPr>
        <p:spPr>
          <a:xfrm>
            <a:off x="-9661939" y="7270023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507999FC-98FC-4A4C-84C3-5AF210D29C99}"/>
              </a:ext>
            </a:extLst>
          </p:cNvPr>
          <p:cNvSpPr txBox="1"/>
          <p:nvPr/>
        </p:nvSpPr>
        <p:spPr>
          <a:xfrm>
            <a:off x="-7343183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4EC4CC8-2410-4BDD-AF11-DCDC5BAF1245}"/>
              </a:ext>
            </a:extLst>
          </p:cNvPr>
          <p:cNvSpPr txBox="1"/>
          <p:nvPr/>
        </p:nvSpPr>
        <p:spPr>
          <a:xfrm>
            <a:off x="-5283710" y="7270022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dirty="0">
                <a:solidFill>
                  <a:srgbClr val="000000"/>
                </a:solidFill>
                <a:latin typeface="BMW Group Condensed" panose="020B0606020202020204" pitchFamily="34" charset="0"/>
              </a:rPr>
              <a:t>U</a:t>
            </a:r>
            <a:endParaRPr lang="de-DE" sz="34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50E5DE8-7A27-491D-B25E-E01B73AA5CC4}"/>
              </a:ext>
            </a:extLst>
          </p:cNvPr>
          <p:cNvSpPr txBox="1"/>
          <p:nvPr/>
        </p:nvSpPr>
        <p:spPr>
          <a:xfrm>
            <a:off x="-10358795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69E0CE1-8231-4B5C-B24D-D308AB33C00F}"/>
              </a:ext>
            </a:extLst>
          </p:cNvPr>
          <p:cNvSpPr txBox="1"/>
          <p:nvPr/>
        </p:nvSpPr>
        <p:spPr>
          <a:xfrm>
            <a:off x="-8347053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799D6AD-A7F6-49B2-B962-B40903D7989B}"/>
              </a:ext>
            </a:extLst>
          </p:cNvPr>
          <p:cNvSpPr txBox="1"/>
          <p:nvPr/>
        </p:nvSpPr>
        <p:spPr>
          <a:xfrm>
            <a:off x="-6267752" y="4810536"/>
            <a:ext cx="1010260" cy="6155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4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V</a:t>
            </a: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CE5D6349-19F7-42B0-8E7A-EFD424818996}"/>
              </a:ext>
            </a:extLst>
          </p:cNvPr>
          <p:cNvSpPr/>
          <p:nvPr/>
        </p:nvSpPr>
        <p:spPr>
          <a:xfrm>
            <a:off x="-22854820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30C9BAB5-28E1-460D-B023-B981F8C44465}"/>
              </a:ext>
            </a:extLst>
          </p:cNvPr>
          <p:cNvSpPr/>
          <p:nvPr/>
        </p:nvSpPr>
        <p:spPr>
          <a:xfrm>
            <a:off x="-25009546" y="5411993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B5189536-07C1-4C6E-B9BC-42F2B804E8A2}"/>
              </a:ext>
            </a:extLst>
          </p:cNvPr>
          <p:cNvSpPr/>
          <p:nvPr/>
        </p:nvSpPr>
        <p:spPr>
          <a:xfrm>
            <a:off x="-24683623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FD0DDD32-63D2-4BCF-8341-4DCA87F202A0}"/>
              </a:ext>
            </a:extLst>
          </p:cNvPr>
          <p:cNvSpPr/>
          <p:nvPr/>
        </p:nvSpPr>
        <p:spPr>
          <a:xfrm>
            <a:off x="-26838349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EB897AFF-5B1C-41AF-A496-9D790C7DAE7D}"/>
              </a:ext>
            </a:extLst>
          </p:cNvPr>
          <p:cNvSpPr/>
          <p:nvPr/>
        </p:nvSpPr>
        <p:spPr>
          <a:xfrm>
            <a:off x="-28882955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3400" kern="1200" dirty="0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40EBFAE6-9BDA-4B19-AB5B-887BA9D5A2C3}"/>
              </a:ext>
            </a:extLst>
          </p:cNvPr>
          <p:cNvSpPr/>
          <p:nvPr/>
        </p:nvSpPr>
        <p:spPr>
          <a:xfrm>
            <a:off x="-19092538" y="8191149"/>
            <a:ext cx="1440000" cy="1440000"/>
          </a:xfrm>
          <a:custGeom>
            <a:avLst/>
            <a:gdLst>
              <a:gd name="connsiteX0" fmla="*/ 0 w 1635124"/>
              <a:gd name="connsiteY0" fmla="*/ 817562 h 1635124"/>
              <a:gd name="connsiteX1" fmla="*/ 817562 w 1635124"/>
              <a:gd name="connsiteY1" fmla="*/ 0 h 1635124"/>
              <a:gd name="connsiteX2" fmla="*/ 1635124 w 1635124"/>
              <a:gd name="connsiteY2" fmla="*/ 817562 h 1635124"/>
              <a:gd name="connsiteX3" fmla="*/ 817562 w 1635124"/>
              <a:gd name="connsiteY3" fmla="*/ 1635124 h 1635124"/>
              <a:gd name="connsiteX4" fmla="*/ 0 w 1635124"/>
              <a:gd name="connsiteY4" fmla="*/ 817562 h 163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124" h="1635124">
                <a:moveTo>
                  <a:pt x="0" y="817562"/>
                </a:moveTo>
                <a:cubicBezTo>
                  <a:pt x="0" y="366035"/>
                  <a:pt x="366035" y="0"/>
                  <a:pt x="817562" y="0"/>
                </a:cubicBezTo>
                <a:cubicBezTo>
                  <a:pt x="1269089" y="0"/>
                  <a:pt x="1635124" y="366035"/>
                  <a:pt x="1635124" y="817562"/>
                </a:cubicBezTo>
                <a:cubicBezTo>
                  <a:pt x="1635124" y="1269089"/>
                  <a:pt x="1269089" y="1635124"/>
                  <a:pt x="817562" y="1635124"/>
                </a:cubicBezTo>
                <a:cubicBezTo>
                  <a:pt x="366035" y="1635124"/>
                  <a:pt x="0" y="1269089"/>
                  <a:pt x="0" y="81756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400" kern="1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/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060AB0BE-1CBF-4218-9582-8E951E77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246075" y="5888685"/>
                <a:ext cx="432953" cy="615553"/>
              </a:xfrm>
              <a:prstGeom prst="rect">
                <a:avLst/>
              </a:prstGeom>
              <a:blipFill>
                <a:blip r:embed="rId21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/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3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de-DE" sz="3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D54FE09-4AB3-4A85-9448-4A38B1B1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51161" y="8606406"/>
                <a:ext cx="432953" cy="615553"/>
              </a:xfrm>
              <a:prstGeom prst="rect">
                <a:avLst/>
              </a:prstGeom>
              <a:blipFill>
                <a:blip r:embed="rId22"/>
                <a:stretch>
                  <a:fillRect r="-1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1616FF1-23FE-4AE5-BD84-47F546778AED}"/>
              </a:ext>
            </a:extLst>
          </p:cNvPr>
          <p:cNvCxnSpPr>
            <a:cxnSpLocks/>
            <a:stCxn id="88" idx="1"/>
            <a:endCxn id="26" idx="3"/>
          </p:cNvCxnSpPr>
          <p:nvPr/>
        </p:nvCxnSpPr>
        <p:spPr>
          <a:xfrm flipH="1" flipV="1">
            <a:off x="-20215701" y="6851993"/>
            <a:ext cx="1843163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9728D705-9A20-4439-A29D-92D94D24B55B}"/>
              </a:ext>
            </a:extLst>
          </p:cNvPr>
          <p:cNvCxnSpPr>
            <a:cxnSpLocks/>
            <a:stCxn id="88" idx="1"/>
            <a:endCxn id="83" idx="3"/>
          </p:cNvCxnSpPr>
          <p:nvPr/>
        </p:nvCxnSpPr>
        <p:spPr>
          <a:xfrm flipH="1" flipV="1">
            <a:off x="-22134820" y="6851993"/>
            <a:ext cx="3762282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0DEE05E-9A9A-47C2-83D3-CE51AB82F3C0}"/>
              </a:ext>
            </a:extLst>
          </p:cNvPr>
          <p:cNvCxnSpPr>
            <a:cxnSpLocks/>
            <a:stCxn id="88" idx="1"/>
            <a:endCxn id="84" idx="3"/>
          </p:cNvCxnSpPr>
          <p:nvPr/>
        </p:nvCxnSpPr>
        <p:spPr>
          <a:xfrm flipH="1" flipV="1">
            <a:off x="-24289546" y="6851993"/>
            <a:ext cx="5917008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9E4979E1-86C8-4BA9-874F-9464433304B4}"/>
              </a:ext>
            </a:extLst>
          </p:cNvPr>
          <p:cNvCxnSpPr>
            <a:cxnSpLocks/>
            <a:stCxn id="31" idx="1"/>
            <a:endCxn id="83" idx="3"/>
          </p:cNvCxnSpPr>
          <p:nvPr/>
        </p:nvCxnSpPr>
        <p:spPr>
          <a:xfrm flipH="1" flipV="1">
            <a:off x="-22134820" y="6851993"/>
            <a:ext cx="1919119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9FC1DDCE-6623-472A-BEB3-760134DB786A}"/>
              </a:ext>
            </a:extLst>
          </p:cNvPr>
          <p:cNvCxnSpPr>
            <a:cxnSpLocks/>
            <a:stCxn id="31" idx="1"/>
            <a:endCxn id="84" idx="3"/>
          </p:cNvCxnSpPr>
          <p:nvPr/>
        </p:nvCxnSpPr>
        <p:spPr>
          <a:xfrm flipH="1" flipV="1">
            <a:off x="-24289546" y="6851993"/>
            <a:ext cx="4073845" cy="1339156"/>
          </a:xfrm>
          <a:prstGeom prst="straightConnector1">
            <a:avLst/>
          </a:prstGeom>
          <a:ln>
            <a:headEnd type="triangle" w="med" len="med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BECB988-B8CD-4C06-B44B-AB15E4BC73CD}"/>
              </a:ext>
            </a:extLst>
          </p:cNvPr>
          <p:cNvCxnSpPr>
            <a:cxnSpLocks/>
            <a:stCxn id="85" idx="1"/>
            <a:endCxn id="26" idx="3"/>
          </p:cNvCxnSpPr>
          <p:nvPr/>
        </p:nvCxnSpPr>
        <p:spPr>
          <a:xfrm flipV="1">
            <a:off x="-23963623" y="6851993"/>
            <a:ext cx="3747922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E3D60710-343C-44EB-BF8A-A5B80B8DD30B}"/>
              </a:ext>
            </a:extLst>
          </p:cNvPr>
          <p:cNvCxnSpPr>
            <a:cxnSpLocks/>
            <a:stCxn id="86" idx="1"/>
            <a:endCxn id="26" idx="3"/>
          </p:cNvCxnSpPr>
          <p:nvPr/>
        </p:nvCxnSpPr>
        <p:spPr>
          <a:xfrm flipV="1">
            <a:off x="-26118349" y="6851993"/>
            <a:ext cx="5902648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10F0A9AB-80F5-45C0-9561-4B832BEC9219}"/>
              </a:ext>
            </a:extLst>
          </p:cNvPr>
          <p:cNvCxnSpPr>
            <a:cxnSpLocks/>
            <a:stCxn id="87" idx="1"/>
            <a:endCxn id="26" idx="3"/>
          </p:cNvCxnSpPr>
          <p:nvPr/>
        </p:nvCxnSpPr>
        <p:spPr>
          <a:xfrm flipV="1">
            <a:off x="-28162955" y="6851993"/>
            <a:ext cx="7947254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E7BA1E7C-4EF8-454A-A60C-F6DCFADD2A2C}"/>
              </a:ext>
            </a:extLst>
          </p:cNvPr>
          <p:cNvCxnSpPr>
            <a:cxnSpLocks/>
            <a:stCxn id="87" idx="1"/>
            <a:endCxn id="83" idx="3"/>
          </p:cNvCxnSpPr>
          <p:nvPr/>
        </p:nvCxnSpPr>
        <p:spPr>
          <a:xfrm flipV="1">
            <a:off x="-28162955" y="6851993"/>
            <a:ext cx="6028135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12ED08F3-AFE1-4670-AD46-F9465A2B56DF}"/>
              </a:ext>
            </a:extLst>
          </p:cNvPr>
          <p:cNvCxnSpPr>
            <a:cxnSpLocks/>
            <a:stCxn id="86" idx="1"/>
            <a:endCxn id="83" idx="3"/>
          </p:cNvCxnSpPr>
          <p:nvPr/>
        </p:nvCxnSpPr>
        <p:spPr>
          <a:xfrm flipV="1">
            <a:off x="-26118349" y="6851993"/>
            <a:ext cx="398352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BDB4E9FF-EA28-4394-AB59-FE5B36C5259F}"/>
              </a:ext>
            </a:extLst>
          </p:cNvPr>
          <p:cNvCxnSpPr>
            <a:cxnSpLocks/>
            <a:stCxn id="85" idx="1"/>
            <a:endCxn id="83" idx="3"/>
          </p:cNvCxnSpPr>
          <p:nvPr/>
        </p:nvCxnSpPr>
        <p:spPr>
          <a:xfrm flipV="1">
            <a:off x="-23963623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B29A04D4-15B4-4560-BF03-987FEA37938C}"/>
              </a:ext>
            </a:extLst>
          </p:cNvPr>
          <p:cNvCxnSpPr>
            <a:cxnSpLocks/>
            <a:stCxn id="85" idx="1"/>
            <a:endCxn id="84" idx="3"/>
          </p:cNvCxnSpPr>
          <p:nvPr/>
        </p:nvCxnSpPr>
        <p:spPr>
          <a:xfrm flipH="1" flipV="1">
            <a:off x="-24289546" y="6851993"/>
            <a:ext cx="32592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DEF8D15-5301-4E35-A12A-1487F2CAF821}"/>
              </a:ext>
            </a:extLst>
          </p:cNvPr>
          <p:cNvCxnSpPr>
            <a:cxnSpLocks/>
            <a:stCxn id="86" idx="1"/>
            <a:endCxn id="84" idx="3"/>
          </p:cNvCxnSpPr>
          <p:nvPr/>
        </p:nvCxnSpPr>
        <p:spPr>
          <a:xfrm flipV="1">
            <a:off x="-26118349" y="6851993"/>
            <a:ext cx="1828803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8314DFEE-E8E7-41C9-A06D-B54F0A8EED6D}"/>
              </a:ext>
            </a:extLst>
          </p:cNvPr>
          <p:cNvCxnSpPr>
            <a:cxnSpLocks/>
            <a:stCxn id="87" idx="1"/>
            <a:endCxn id="84" idx="3"/>
          </p:cNvCxnSpPr>
          <p:nvPr/>
        </p:nvCxnSpPr>
        <p:spPr>
          <a:xfrm flipV="1">
            <a:off x="-28162955" y="6851993"/>
            <a:ext cx="3873409" cy="1339156"/>
          </a:xfrm>
          <a:prstGeom prst="straightConnector1">
            <a:avLst/>
          </a:prstGeom>
          <a:ln w="15875">
            <a:solidFill>
              <a:srgbClr val="92A2BD"/>
            </a:solidFill>
            <a:headEnd type="triangl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Bogen 104">
            <a:extLst>
              <a:ext uri="{FF2B5EF4-FFF2-40B4-BE49-F238E27FC236}">
                <a16:creationId xmlns:a16="http://schemas.microsoft.com/office/drawing/2014/main" id="{28C3EF0A-0915-4D28-9829-223E325F7D69}"/>
              </a:ext>
            </a:extLst>
          </p:cNvPr>
          <p:cNvSpPr/>
          <p:nvPr/>
        </p:nvSpPr>
        <p:spPr>
          <a:xfrm>
            <a:off x="-29208578" y="3339665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Bogen 105">
            <a:extLst>
              <a:ext uri="{FF2B5EF4-FFF2-40B4-BE49-F238E27FC236}">
                <a16:creationId xmlns:a16="http://schemas.microsoft.com/office/drawing/2014/main" id="{B1759DC8-3038-4F55-88AE-9F2F8FDE61E8}"/>
              </a:ext>
            </a:extLst>
          </p:cNvPr>
          <p:cNvSpPr/>
          <p:nvPr/>
        </p:nvSpPr>
        <p:spPr>
          <a:xfrm>
            <a:off x="-31209447" y="3256089"/>
            <a:ext cx="7266446" cy="5266741"/>
          </a:xfrm>
          <a:prstGeom prst="arc">
            <a:avLst>
              <a:gd name="adj1" fmla="val 680425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Bogen 106">
            <a:extLst>
              <a:ext uri="{FF2B5EF4-FFF2-40B4-BE49-F238E27FC236}">
                <a16:creationId xmlns:a16="http://schemas.microsoft.com/office/drawing/2014/main" id="{B01ECBDD-B2EA-40DA-BA78-CE32A8DBF166}"/>
              </a:ext>
            </a:extLst>
          </p:cNvPr>
          <p:cNvSpPr/>
          <p:nvPr/>
        </p:nvSpPr>
        <p:spPr>
          <a:xfrm>
            <a:off x="-27374859" y="3315083"/>
            <a:ext cx="6911001" cy="5266741"/>
          </a:xfrm>
          <a:prstGeom prst="arc">
            <a:avLst>
              <a:gd name="adj1" fmla="val 6462013"/>
              <a:gd name="adj2" fmla="val 21107671"/>
            </a:avLst>
          </a:prstGeom>
          <a:ln w="15875">
            <a:solidFill>
              <a:srgbClr val="92A2BD"/>
            </a:solidFill>
            <a:prstDash val="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Pfeil: nach rechts 107">
            <a:extLst>
              <a:ext uri="{FF2B5EF4-FFF2-40B4-BE49-F238E27FC236}">
                <a16:creationId xmlns:a16="http://schemas.microsoft.com/office/drawing/2014/main" id="{1CE9889A-4A6F-4033-9915-B03FDBFC79F6}"/>
              </a:ext>
            </a:extLst>
          </p:cNvPr>
          <p:cNvSpPr/>
          <p:nvPr/>
        </p:nvSpPr>
        <p:spPr>
          <a:xfrm>
            <a:off x="-15693391" y="6196461"/>
            <a:ext cx="2471899" cy="498569"/>
          </a:xfrm>
          <a:prstGeom prst="rightArrow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7718" tIns="287718" rIns="287718" bIns="287718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340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FA6F91D1-7157-4908-A1F4-8A1C757FD2A7}"/>
              </a:ext>
            </a:extLst>
          </p:cNvPr>
          <p:cNvSpPr txBox="1"/>
          <p:nvPr/>
        </p:nvSpPr>
        <p:spPr>
          <a:xfrm>
            <a:off x="-31962143" y="-3632122"/>
            <a:ext cx="19212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Recurrent</a:t>
            </a:r>
            <a:r>
              <a:rPr lang="de-DE" sz="3200" dirty="0"/>
              <a:t> </a:t>
            </a:r>
            <a:r>
              <a:rPr lang="de-DE" sz="3200" dirty="0" err="1"/>
              <a:t>Neural</a:t>
            </a:r>
            <a:r>
              <a:rPr lang="de-DE" sz="3200" dirty="0"/>
              <a:t> Networks</a:t>
            </a:r>
          </a:p>
          <a:p>
            <a:endParaRPr lang="de-DE" sz="2800" dirty="0"/>
          </a:p>
          <a:p>
            <a:r>
              <a:rPr lang="de-DE" sz="2400" dirty="0" err="1"/>
              <a:t>Folded</a:t>
            </a:r>
            <a:r>
              <a:rPr lang="de-DE" sz="2400" dirty="0"/>
              <a:t> = </a:t>
            </a:r>
            <a:r>
              <a:rPr lang="de-DE" sz="2400" dirty="0" err="1"/>
              <a:t>left</a:t>
            </a:r>
            <a:endParaRPr lang="de-DE" sz="2400" dirty="0"/>
          </a:p>
          <a:p>
            <a:r>
              <a:rPr lang="de-DE" sz="2400" dirty="0" err="1"/>
              <a:t>Unfolded</a:t>
            </a:r>
            <a:r>
              <a:rPr lang="de-DE" sz="2400" dirty="0"/>
              <a:t> = </a:t>
            </a:r>
            <a:r>
              <a:rPr lang="de-DE" sz="2400" dirty="0" err="1"/>
              <a:t>right</a:t>
            </a:r>
            <a:endParaRPr lang="de-DE" sz="2400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4F0E8DE5-E1D1-44F6-819A-AE30A4965BD3}"/>
              </a:ext>
            </a:extLst>
          </p:cNvPr>
          <p:cNvSpPr txBox="1"/>
          <p:nvPr/>
        </p:nvSpPr>
        <p:spPr>
          <a:xfrm>
            <a:off x="-29441763" y="12521271"/>
            <a:ext cx="1921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Legend: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64735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</p:spPr>
            <p:txBody>
              <a:bodyPr>
                <a:normAutofit/>
              </a:bodyPr>
              <a:lstStyle/>
              <a:p>
                <a:r>
                  <a:rPr lang="de-DE" sz="1400" b="1" dirty="0"/>
                  <a:t>Generative Models:</a:t>
                </a:r>
                <a:r>
                  <a:rPr lang="de-DE" sz="1400" dirty="0"/>
                  <a:t> </a:t>
                </a:r>
                <a:r>
                  <a:rPr lang="en-US" sz="1400" b="1" dirty="0"/>
                  <a:t>Variational Autoencoder (VAE)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variational autoencoder </a:t>
                </a:r>
                <a:r>
                  <a:rPr lang="de-DE" sz="1400" dirty="0"/>
                  <a:t>[Bayer and </a:t>
                </a:r>
                <a:r>
                  <a:rPr lang="de-DE" sz="1400" dirty="0" err="1"/>
                  <a:t>Osendorfer</a:t>
                </a:r>
                <a:r>
                  <a:rPr lang="de-DE" sz="1400" dirty="0"/>
                  <a:t>, 2015] </a:t>
                </a:r>
                <a:r>
                  <a:rPr lang="en-US" sz="1400" dirty="0"/>
                  <a:t>adds a constraint to the encoder function forcing it to generate a latent vector 𝒛 that follows a gaussian distribution (mean and standard deviation vector).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VAE minimizes the reconstruction loss as well as the latent loss.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Hence, rather than building an encoder that outputs a signal value for each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of </a:t>
                </a:r>
                <a14:m>
                  <m:oMath xmlns:m="http://schemas.openxmlformats.org/officeDocument/2006/math">
                    <m:r>
                      <a:rPr lang="de-DE" sz="1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1400" dirty="0"/>
                  <a:t>, the VAR model generates an encoder that describes the probability distribution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lt"/>
                  </a:rPr>
                  <a:t>This  </a:t>
                </a:r>
                <a:r>
                  <a:rPr lang="en-US" sz="1400" dirty="0"/>
                  <a:t>probability distribution might yield better results in anomaly detection than the deterministic reconstruction error of classic autoencoder methods. [An and Cho, 2015]</a:t>
                </a:r>
                <a:endParaRPr lang="en-US" sz="1400" dirty="0">
                  <a:latin typeface="+mj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2BF860-0507-4BEB-845B-0747C676A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497" y="1825625"/>
                <a:ext cx="5212432" cy="4295476"/>
              </a:xfrm>
              <a:blipFill>
                <a:blip r:embed="rId2"/>
                <a:stretch>
                  <a:fillRect l="-351" t="-567" r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ntertitel 3">
            <a:extLst>
              <a:ext uri="{FF2B5EF4-FFF2-40B4-BE49-F238E27FC236}">
                <a16:creationId xmlns:a16="http://schemas.microsoft.com/office/drawing/2014/main" id="{09B276A5-1CAA-40E5-BEE9-2537C23B559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Variational</a:t>
            </a:r>
            <a:r>
              <a:rPr lang="de-DE" dirty="0"/>
              <a:t> Autoencoder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F2EACC2-2061-4ED5-9F29-CC7B8071C724}"/>
              </a:ext>
            </a:extLst>
          </p:cNvPr>
          <p:cNvSpPr txBox="1"/>
          <p:nvPr/>
        </p:nvSpPr>
        <p:spPr>
          <a:xfrm>
            <a:off x="6457139" y="5688813"/>
            <a:ext cx="509755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baseline="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Figure: Example of a variational autoencoder with three input and output layers and two hidden layers. 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4E2E6C-BB4F-41D7-B001-4DCEFA8D103A}"/>
              </a:ext>
            </a:extLst>
          </p:cNvPr>
          <p:cNvGrpSpPr/>
          <p:nvPr/>
        </p:nvGrpSpPr>
        <p:grpSpPr>
          <a:xfrm>
            <a:off x="289638" y="10099987"/>
            <a:ext cx="16797097" cy="5797103"/>
            <a:chOff x="-15114029" y="10758456"/>
            <a:chExt cx="13543754" cy="5353476"/>
          </a:xfrm>
        </p:grpSpPr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CE6EE0B6-FDAA-4318-AF54-9F63ACD687C4}"/>
                </a:ext>
              </a:extLst>
            </p:cNvPr>
            <p:cNvCxnSpPr>
              <a:cxnSpLocks/>
              <a:stCxn id="159" idx="3"/>
              <a:endCxn id="66" idx="1"/>
            </p:cNvCxnSpPr>
            <p:nvPr/>
          </p:nvCxnSpPr>
          <p:spPr>
            <a:xfrm>
              <a:off x="-13689645" y="11519667"/>
              <a:ext cx="1508627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51E1D2C7-EB1E-4949-82FE-EA003797478D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-13763422" y="11405238"/>
              <a:ext cx="1566788" cy="1957563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B0F712C-1626-46E1-BE38-85433B7A77D1}"/>
                </a:ext>
              </a:extLst>
            </p:cNvPr>
            <p:cNvCxnSpPr>
              <a:cxnSpLocks/>
              <a:stCxn id="155" idx="3"/>
              <a:endCxn id="171" idx="1"/>
            </p:cNvCxnSpPr>
            <p:nvPr/>
          </p:nvCxnSpPr>
          <p:spPr>
            <a:xfrm>
              <a:off x="-7591828" y="11519667"/>
              <a:ext cx="751579" cy="0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74A156CF-91E1-4575-BF9E-798E146BCDD7}"/>
                </a:ext>
              </a:extLst>
            </p:cNvPr>
            <p:cNvCxnSpPr>
              <a:cxnSpLocks/>
              <a:stCxn id="161" idx="3"/>
              <a:endCxn id="155" idx="2"/>
            </p:cNvCxnSpPr>
            <p:nvPr/>
          </p:nvCxnSpPr>
          <p:spPr>
            <a:xfrm flipV="1">
              <a:off x="-8673714" y="12280877"/>
              <a:ext cx="369695" cy="1111375"/>
            </a:xfrm>
            <a:prstGeom prst="line">
              <a:avLst/>
            </a:prstGeom>
            <a:ln w="57150">
              <a:solidFill>
                <a:srgbClr val="92A2B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9C9518CE-3069-4C2C-A665-C2D4EF8E4750}"/>
                </a:ext>
              </a:extLst>
            </p:cNvPr>
            <p:cNvSpPr txBox="1"/>
            <p:nvPr/>
          </p:nvSpPr>
          <p:spPr>
            <a:xfrm>
              <a:off x="-3943958" y="10846589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Input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2A122D6-B9FF-4AD2-B0D3-E46A8E18F82B}"/>
                </a:ext>
              </a:extLst>
            </p:cNvPr>
            <p:cNvSpPr txBox="1"/>
            <p:nvPr/>
          </p:nvSpPr>
          <p:spPr>
            <a:xfrm>
              <a:off x="-3943958" y="11527895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Output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/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solidFill>
                  <a:srgbClr val="8BA6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C6DDE075-8828-4B57-8509-B4AC5206A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81018" y="10758456"/>
                  <a:ext cx="1424384" cy="1522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/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6F2D6D06-2855-4A74-A59E-3991BE28A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2579074"/>
                  <a:ext cx="1424384" cy="15674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14556E82-D421-473F-82C4-92AE10775138}"/>
                </a:ext>
              </a:extLst>
            </p:cNvPr>
            <p:cNvCxnSpPr>
              <a:cxnSpLocks/>
              <a:stCxn id="66" idx="3"/>
              <a:endCxn id="155" idx="1"/>
            </p:cNvCxnSpPr>
            <p:nvPr/>
          </p:nvCxnSpPr>
          <p:spPr>
            <a:xfrm>
              <a:off x="-10756634" y="11519667"/>
              <a:ext cx="1740422" cy="0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2F4BF813-C147-4A4B-B6C5-ECBA0D2CEF30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>
              <a:off x="-10772250" y="13345662"/>
              <a:ext cx="840555" cy="17139"/>
            </a:xfrm>
            <a:prstGeom prst="line">
              <a:avLst/>
            </a:prstGeom>
            <a:ln w="57150">
              <a:solidFill>
                <a:srgbClr val="92A2BD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4FFB0AD1-6533-4635-A295-7EFA261DE565}"/>
                </a:ext>
              </a:extLst>
            </p:cNvPr>
            <p:cNvSpPr/>
            <p:nvPr/>
          </p:nvSpPr>
          <p:spPr>
            <a:xfrm>
              <a:off x="-4527950" y="12105466"/>
              <a:ext cx="473004" cy="473608"/>
            </a:xfrm>
            <a:prstGeom prst="rect">
              <a:avLst/>
            </a:prstGeom>
            <a:solidFill>
              <a:srgbClr val="8BA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F59EA76D-DB8E-4A11-A633-73BFAFBBAE8C}"/>
                </a:ext>
              </a:extLst>
            </p:cNvPr>
            <p:cNvSpPr/>
            <p:nvPr/>
          </p:nvSpPr>
          <p:spPr>
            <a:xfrm>
              <a:off x="-4517474" y="12751053"/>
              <a:ext cx="488621" cy="47360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9F059FCA-291A-458D-AF91-7958482AA3C7}"/>
                </a:ext>
              </a:extLst>
            </p:cNvPr>
            <p:cNvSpPr txBox="1"/>
            <p:nvPr/>
          </p:nvSpPr>
          <p:spPr>
            <a:xfrm>
              <a:off x="-3943958" y="12125344"/>
              <a:ext cx="2373682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Mean </a:t>
              </a:r>
              <a:r>
                <a:rPr lang="de-DE" sz="280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ector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A165A419-7F73-489D-BE48-9019FAF35200}"/>
                </a:ext>
              </a:extLst>
            </p:cNvPr>
            <p:cNvSpPr txBox="1"/>
            <p:nvPr/>
          </p:nvSpPr>
          <p:spPr>
            <a:xfrm>
              <a:off x="-3943958" y="12806650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Variance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/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A613A0EF-4751-4C38-AA10-D12C65459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96634" y="14544478"/>
                  <a:ext cx="1424384" cy="15674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E54FE36D-EEF9-413B-9CFC-1FEC19646BF6}"/>
                </a:ext>
              </a:extLst>
            </p:cNvPr>
            <p:cNvSpPr/>
            <p:nvPr/>
          </p:nvSpPr>
          <p:spPr>
            <a:xfrm>
              <a:off x="-4517474" y="13461113"/>
              <a:ext cx="488621" cy="4736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D15ED292-8025-48E7-9BE2-EBEBDA2A0020}"/>
                </a:ext>
              </a:extLst>
            </p:cNvPr>
            <p:cNvSpPr txBox="1"/>
            <p:nvPr/>
          </p:nvSpPr>
          <p:spPr>
            <a:xfrm>
              <a:off x="-3943958" y="1346111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Error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/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0" i="1" u="none" baseline="0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FD656D32-A93B-42A1-9545-CA77086A5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016212" y="10758456"/>
                  <a:ext cx="1424384" cy="15224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6E0E26CD-B55F-4751-A5D1-D72F137C3700}"/>
                </a:ext>
              </a:extLst>
            </p:cNvPr>
            <p:cNvSpPr/>
            <p:nvPr/>
          </p:nvSpPr>
          <p:spPr>
            <a:xfrm>
              <a:off x="-15114029" y="10758456"/>
              <a:ext cx="1424384" cy="15224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0" i="0" u="none" baseline="0" dirty="0">
                  <a:solidFill>
                    <a:schemeClr val="bg1"/>
                  </a:solidFill>
                  <a:latin typeface="BMW Group Condensed" panose="020B060602020202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/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de-DE" sz="2800" i="1" smtClean="0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2800" i="1">
                                    <a:solidFill>
                                      <a:srgbClr val="6666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280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2800" dirty="0" smtClean="0"/>
                              <m:t> </m:t>
                            </m:r>
                          </m:e>
                          <m:sup>
                            <m:r>
                              <a:rPr lang="de-DE" sz="2800" b="0" i="1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61" name="Rechteck 160">
                  <a:extLst>
                    <a:ext uri="{FF2B5EF4-FFF2-40B4-BE49-F238E27FC236}">
                      <a16:creationId xmlns:a16="http://schemas.microsoft.com/office/drawing/2014/main" id="{D2531DB8-AF14-4D93-88CF-80D96E316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98098" y="12608525"/>
                  <a:ext cx="1424384" cy="15674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/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2800" b="0" i="1" u="none" baseline="0" smtClean="0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de-DE" sz="2800" b="0" i="0" u="none" baseline="0" dirty="0">
                    <a:solidFill>
                      <a:srgbClr val="666666"/>
                    </a:solidFill>
                    <a:latin typeface="BMW Group Condensed" panose="020B060602020202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027872F4-9AF5-4FCB-9177-18D908543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840249" y="10758456"/>
                  <a:ext cx="1424384" cy="15224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671F053F-B30A-4003-9796-C309DFD93C78}"/>
                </a:ext>
              </a:extLst>
            </p:cNvPr>
            <p:cNvSpPr/>
            <p:nvPr/>
          </p:nvSpPr>
          <p:spPr>
            <a:xfrm>
              <a:off x="-4527950" y="11451209"/>
              <a:ext cx="473004" cy="4736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220A35D3-00F3-41EE-B5DA-8B47C1F35388}"/>
                </a:ext>
              </a:extLst>
            </p:cNvPr>
            <p:cNvSpPr/>
            <p:nvPr/>
          </p:nvSpPr>
          <p:spPr>
            <a:xfrm>
              <a:off x="-4527950" y="10828384"/>
              <a:ext cx="473004" cy="4736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94BD12B8-8B11-48C7-B36B-BBA29AEEFDF1}"/>
                </a:ext>
              </a:extLst>
            </p:cNvPr>
            <p:cNvSpPr/>
            <p:nvPr/>
          </p:nvSpPr>
          <p:spPr>
            <a:xfrm>
              <a:off x="-4517474" y="14218363"/>
              <a:ext cx="488621" cy="4736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800" b="0" i="0" u="none" baseline="0" dirty="0">
                <a:solidFill>
                  <a:srgbClr val="666666"/>
                </a:solidFill>
                <a:latin typeface="BMW Group Condensed" panose="020B0606020202020204" pitchFamily="34" charset="0"/>
              </a:endParaRPr>
            </a:p>
          </p:txBody>
        </p:sp>
        <p:sp>
          <p:nvSpPr>
            <p:cNvPr id="180" name="Textfeld 179">
              <a:extLst>
                <a:ext uri="{FF2B5EF4-FFF2-40B4-BE49-F238E27FC236}">
                  <a16:creationId xmlns:a16="http://schemas.microsoft.com/office/drawing/2014/main" id="{324FC39F-780A-47E2-9D25-F2ED79D70358}"/>
                </a:ext>
              </a:extLst>
            </p:cNvPr>
            <p:cNvSpPr txBox="1"/>
            <p:nvPr/>
          </p:nvSpPr>
          <p:spPr>
            <a:xfrm>
              <a:off x="-3943958" y="14218363"/>
              <a:ext cx="2373683" cy="4831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800" b="0" i="0" u="none" baseline="0" dirty="0" err="1">
                  <a:solidFill>
                    <a:srgbClr val="000000"/>
                  </a:solidFill>
                  <a:latin typeface="BMW Group Condensed" panose="020B0606020202020204" pitchFamily="34" charset="0"/>
                </a:rPr>
                <a:t>Sampled</a:t>
              </a:r>
              <a:r>
                <a:rPr lang="de-DE" sz="2800" b="0" i="0" u="none" baseline="0" dirty="0">
                  <a:solidFill>
                    <a:srgbClr val="000000"/>
                  </a:solidFill>
                  <a:latin typeface="BMW Group Condensed" panose="020B0606020202020204" pitchFamily="34" charset="0"/>
                </a:rPr>
                <a:t> Vector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23506A8D-D3BD-4886-9AF4-4410A26A0957}"/>
              </a:ext>
            </a:extLst>
          </p:cNvPr>
          <p:cNvGrpSpPr/>
          <p:nvPr/>
        </p:nvGrpSpPr>
        <p:grpSpPr>
          <a:xfrm>
            <a:off x="2095281" y="9057648"/>
            <a:ext cx="9224943" cy="413108"/>
            <a:chOff x="7461143" y="5189130"/>
            <a:chExt cx="1226771" cy="102163"/>
          </a:xfrm>
        </p:grpSpPr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27DFFBBA-164B-46E6-8ACE-98A911F1C57C}"/>
                </a:ext>
              </a:extLst>
            </p:cNvPr>
            <p:cNvSpPr/>
            <p:nvPr/>
          </p:nvSpPr>
          <p:spPr>
            <a:xfrm>
              <a:off x="7461143" y="5189130"/>
              <a:ext cx="688578" cy="91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0" dirty="0" err="1">
                  <a:latin typeface="Corbel" panose="020B0503020204020204" pitchFamily="34" charset="0"/>
                </a:rPr>
                <a:t>Probabilistic</a:t>
              </a:r>
              <a:r>
                <a:rPr lang="de-DE" b="0" dirty="0">
                  <a:latin typeface="Corbel" panose="020B0503020204020204" pitchFamily="34" charset="0"/>
                </a:rPr>
                <a:t> Encoder</a:t>
              </a:r>
              <a:endParaRPr lang="de-DE" dirty="0">
                <a:latin typeface="Corbel" panose="020B050302020402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/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𝑃𝑟𝑜𝑏𝑎𝑏𝑖𝑙𝑖𝑠𝑡𝑖𝑐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8021FA7C-067B-4B02-97BE-27C9C9192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740" y="5199956"/>
                  <a:ext cx="333174" cy="913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/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𝑆𝑎𝑚𝑝𝑙𝑒𝑑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𝐿𝑎𝑡𝑒𝑛𝑡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𝑉𝑒𝑐𝑡𝑜𝑟</m:t>
                        </m:r>
                      </m:oMath>
                    </m:oMathPara>
                  </a14:m>
                  <a:endParaRPr lang="de-DE" dirty="0">
                    <a:latin typeface="Corbel" panose="020B050302020402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6951AB53-0959-42F8-B815-94E0DECA0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19" y="5199956"/>
                  <a:ext cx="728338" cy="91337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76EC1D2F-F02D-4884-BFE9-6AAF252DD45E}"/>
              </a:ext>
            </a:extLst>
          </p:cNvPr>
          <p:cNvCxnSpPr>
            <a:cxnSpLocks/>
            <a:stCxn id="161" idx="2"/>
            <a:endCxn id="149" idx="3"/>
          </p:cNvCxnSpPr>
          <p:nvPr/>
        </p:nvCxnSpPr>
        <p:spPr>
          <a:xfrm flipH="1">
            <a:off x="5674355" y="13800708"/>
            <a:ext cx="1719358" cy="1247708"/>
          </a:xfrm>
          <a:prstGeom prst="line">
            <a:avLst/>
          </a:prstGeom>
          <a:ln w="57150">
            <a:solidFill>
              <a:srgbClr val="92A2BD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Grafik 214">
            <a:extLst>
              <a:ext uri="{FF2B5EF4-FFF2-40B4-BE49-F238E27FC236}">
                <a16:creationId xmlns:a16="http://schemas.microsoft.com/office/drawing/2014/main" id="{3DAE8A71-3A3C-497E-A880-FFB6E4CAB8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058402"/>
            <a:ext cx="6095999" cy="2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2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Research Setup</a:t>
            </a:r>
            <a:endParaRPr lang="en-US" dirty="0"/>
          </a:p>
        </p:txBody>
      </p:sp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840258" y="2211816"/>
            <a:ext cx="2298357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Corbel" panose="020B0503020204020204" pitchFamily="34" charset="0"/>
              </a:rPr>
              <a:t>Which stocks should I analyze?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33AF1463-83C5-45FB-8B62-6453C4CDF5A7}"/>
              </a:ext>
            </a:extLst>
          </p:cNvPr>
          <p:cNvSpPr txBox="1">
            <a:spLocks/>
          </p:cNvSpPr>
          <p:nvPr/>
        </p:nvSpPr>
        <p:spPr>
          <a:xfrm flipH="1">
            <a:off x="3362376" y="2683388"/>
            <a:ext cx="2609797" cy="1938039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de-DE" sz="1400" b="1" dirty="0" err="1">
                <a:latin typeface="Corbel" panose="020B0503020204020204" pitchFamily="34" charset="0"/>
              </a:rPr>
              <a:t>Forecasting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using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recurrent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neural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networks</a:t>
            </a:r>
            <a:endParaRPr lang="de-DE" sz="1400" b="1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18" name="Textplatzhalter 91">
            <a:extLst>
              <a:ext uri="{FF2B5EF4-FFF2-40B4-BE49-F238E27FC236}">
                <a16:creationId xmlns:a16="http://schemas.microsoft.com/office/drawing/2014/main" id="{5338D0B4-D78C-45F7-B869-CFF6E4D2E0E0}"/>
              </a:ext>
            </a:extLst>
          </p:cNvPr>
          <p:cNvSpPr txBox="1">
            <a:spLocks/>
          </p:cNvSpPr>
          <p:nvPr/>
        </p:nvSpPr>
        <p:spPr>
          <a:xfrm>
            <a:off x="3848818" y="2211816"/>
            <a:ext cx="2105748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Corbel" panose="020B0503020204020204" pitchFamily="34" charset="0"/>
              </a:rPr>
              <a:t>Can I predict the value of a stock?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E8EB005-7099-44B7-BE36-AFA6C2FAD333}"/>
              </a:ext>
            </a:extLst>
          </p:cNvPr>
          <p:cNvSpPr txBox="1">
            <a:spLocks/>
          </p:cNvSpPr>
          <p:nvPr/>
        </p:nvSpPr>
        <p:spPr>
          <a:xfrm flipH="1">
            <a:off x="6366120" y="2683388"/>
            <a:ext cx="2609797" cy="1938039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de-DE" sz="1400" b="1" dirty="0" err="1">
                <a:latin typeface="Corbel" panose="020B0503020204020204" pitchFamily="34" charset="0"/>
              </a:rPr>
              <a:t>Calculating</a:t>
            </a:r>
            <a:r>
              <a:rPr lang="de-DE" sz="1400" b="1" dirty="0">
                <a:latin typeface="Corbel" panose="020B0503020204020204" pitchFamily="34" charset="0"/>
              </a:rPr>
              <a:t> stock </a:t>
            </a:r>
            <a:r>
              <a:rPr lang="de-DE" sz="1400" b="1" dirty="0" err="1">
                <a:latin typeface="Corbel" panose="020B0503020204020204" pitchFamily="34" charset="0"/>
              </a:rPr>
              <a:t>risk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for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portfolio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diversification</a:t>
            </a:r>
            <a:endParaRPr lang="de-DE" sz="1400" b="1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</a:rPr>
              <a:t>  </a:t>
            </a:r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20" name="Textplatzhalter 91">
            <a:extLst>
              <a:ext uri="{FF2B5EF4-FFF2-40B4-BE49-F238E27FC236}">
                <a16:creationId xmlns:a16="http://schemas.microsoft.com/office/drawing/2014/main" id="{3193BDC9-0CE4-4130-989D-5590C5662973}"/>
              </a:ext>
            </a:extLst>
          </p:cNvPr>
          <p:cNvSpPr txBox="1">
            <a:spLocks/>
          </p:cNvSpPr>
          <p:nvPr/>
        </p:nvSpPr>
        <p:spPr>
          <a:xfrm>
            <a:off x="6852562" y="2211816"/>
            <a:ext cx="2105748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Corbel" panose="020B0503020204020204" pitchFamily="34" charset="0"/>
              </a:rPr>
              <a:t>Can I calculate the risk of a stock?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8EE2989C-42B6-4BDD-8AF8-A72E4D4FE475}"/>
              </a:ext>
            </a:extLst>
          </p:cNvPr>
          <p:cNvSpPr txBox="1">
            <a:spLocks/>
          </p:cNvSpPr>
          <p:nvPr/>
        </p:nvSpPr>
        <p:spPr>
          <a:xfrm flipH="1">
            <a:off x="9368582" y="2683388"/>
            <a:ext cx="2609797" cy="1938039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de-DE" sz="1400" b="1" dirty="0">
                <a:latin typeface="Corbel" panose="020B0503020204020204" pitchFamily="34" charset="0"/>
              </a:rPr>
              <a:t>Portfolio </a:t>
            </a:r>
            <a:r>
              <a:rPr lang="de-DE" sz="1400" b="1" dirty="0" err="1">
                <a:latin typeface="Corbel" panose="020B0503020204020204" pitchFamily="34" charset="0"/>
              </a:rPr>
              <a:t>optimization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using</a:t>
            </a:r>
            <a:r>
              <a:rPr lang="de-DE" sz="1400" b="1" dirty="0">
                <a:latin typeface="Corbel" panose="020B0503020204020204" pitchFamily="34" charset="0"/>
              </a:rPr>
              <a:t> linear </a:t>
            </a:r>
            <a:r>
              <a:rPr lang="de-DE" sz="1400" b="1" dirty="0" err="1">
                <a:latin typeface="Corbel" panose="020B0503020204020204" pitchFamily="34" charset="0"/>
              </a:rPr>
              <a:t>programming</a:t>
            </a:r>
            <a:endParaRPr lang="de-DE" sz="1400" b="1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22" name="Textplatzhalter 91">
            <a:extLst>
              <a:ext uri="{FF2B5EF4-FFF2-40B4-BE49-F238E27FC236}">
                <a16:creationId xmlns:a16="http://schemas.microsoft.com/office/drawing/2014/main" id="{D41443FE-C6BC-4BBE-92A4-476B8D280426}"/>
              </a:ext>
            </a:extLst>
          </p:cNvPr>
          <p:cNvSpPr txBox="1">
            <a:spLocks/>
          </p:cNvSpPr>
          <p:nvPr/>
        </p:nvSpPr>
        <p:spPr>
          <a:xfrm>
            <a:off x="9855024" y="2211816"/>
            <a:ext cx="2105748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Corbel" panose="020B0503020204020204" pitchFamily="34" charset="0"/>
              </a:rPr>
              <a:t>Which stock should I put in my portfolio? 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AEAA8E4-C87C-492A-AC0A-9AAB61BA76FD}"/>
              </a:ext>
            </a:extLst>
          </p:cNvPr>
          <p:cNvSpPr/>
          <p:nvPr/>
        </p:nvSpPr>
        <p:spPr>
          <a:xfrm>
            <a:off x="363036" y="21704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A52F2FA-23DA-40D4-8B03-02F39A981E83}"/>
              </a:ext>
            </a:extLst>
          </p:cNvPr>
          <p:cNvSpPr/>
          <p:nvPr/>
        </p:nvSpPr>
        <p:spPr>
          <a:xfrm>
            <a:off x="3362378" y="21704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D440091-CDAD-4920-A46C-820274A3C2E9}"/>
              </a:ext>
            </a:extLst>
          </p:cNvPr>
          <p:cNvSpPr/>
          <p:nvPr/>
        </p:nvSpPr>
        <p:spPr>
          <a:xfrm>
            <a:off x="6428701" y="21704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9FE99E8-CD2C-4D9E-9415-5A37D40E7BBA}"/>
              </a:ext>
            </a:extLst>
          </p:cNvPr>
          <p:cNvSpPr/>
          <p:nvPr/>
        </p:nvSpPr>
        <p:spPr>
          <a:xfrm>
            <a:off x="9368584" y="21704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  <a:endParaRPr lang="en-US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D0452E31-C9F3-4AEC-AAB0-55485ABE8A73}"/>
              </a:ext>
            </a:extLst>
          </p:cNvPr>
          <p:cNvSpPr txBox="1">
            <a:spLocks/>
          </p:cNvSpPr>
          <p:nvPr/>
        </p:nvSpPr>
        <p:spPr>
          <a:xfrm flipH="1">
            <a:off x="367024" y="2683388"/>
            <a:ext cx="2609797" cy="1938039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de-DE" sz="1400" b="1" dirty="0" err="1">
                <a:latin typeface="Corbel" panose="020B0503020204020204" pitchFamily="34" charset="0"/>
              </a:rPr>
              <a:t>Selection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of</a:t>
            </a:r>
            <a:r>
              <a:rPr lang="de-DE" sz="1400" b="1" dirty="0">
                <a:latin typeface="Corbel" panose="020B0503020204020204" pitchFamily="34" charset="0"/>
              </a:rPr>
              <a:t> least volatile </a:t>
            </a:r>
            <a:r>
              <a:rPr lang="de-DE" sz="1400" b="1" dirty="0" err="1">
                <a:latin typeface="Corbel" panose="020B0503020204020204" pitchFamily="34" charset="0"/>
              </a:rPr>
              <a:t>stocks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using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autoencoders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</a:p>
          <a:p>
            <a:pPr marL="0" indent="0">
              <a:buNone/>
            </a:pPr>
            <a:endParaRPr lang="en-US" sz="1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723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77468-14B4-4658-83DE-02BEF69F6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Literature</a:t>
            </a:r>
            <a:r>
              <a:rPr lang="de-DE" dirty="0"/>
              <a:t> Review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Data and </a:t>
            </a:r>
            <a:r>
              <a:rPr lang="de-DE" dirty="0" err="1"/>
              <a:t>Methodology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102A67F7-72C2-46E4-9E78-B4FE3D5F58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2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1BC5D4-2970-4AD8-B9FD-AEA2C912A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1825626"/>
            <a:ext cx="5515304" cy="10468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de-DE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1: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EE6727E-035C-4FC7-8831-D3F54E4DEB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de-DE" sz="1400" b="1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de-DE" sz="1400" b="1" dirty="0">
                <a:latin typeface="Corbel" panose="020B0503020204020204" pitchFamily="34" charset="0"/>
                <a:cs typeface="Calibri Light" panose="020F0302020204030204" pitchFamily="34" charset="0"/>
              </a:rPr>
              <a:t>Research Question 2: </a:t>
            </a:r>
          </a:p>
          <a:p>
            <a:pPr lvl="1"/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  <a:p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B881AF7F-E68E-49D2-8C84-598F2D6990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D5ABA07-9FC1-4244-A7CA-C6F41B86E5B4}"/>
              </a:ext>
            </a:extLst>
          </p:cNvPr>
          <p:cNvSpPr txBox="1">
            <a:spLocks/>
          </p:cNvSpPr>
          <p:nvPr/>
        </p:nvSpPr>
        <p:spPr>
          <a:xfrm flipH="1">
            <a:off x="504496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predict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price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of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next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few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days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recurrent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neural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networks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?</a:t>
            </a:r>
            <a:endParaRPr lang="en-US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401FA56E-CC40-4551-9987-31909C25DBBE}"/>
              </a:ext>
            </a:extLst>
          </p:cNvPr>
          <p:cNvSpPr txBox="1">
            <a:spLocks/>
          </p:cNvSpPr>
          <p:nvPr/>
        </p:nvSpPr>
        <p:spPr>
          <a:xfrm flipH="1">
            <a:off x="6172199" y="2872510"/>
            <a:ext cx="4861830" cy="2450587"/>
          </a:xfrm>
          <a:prstGeom prst="halfFrame">
            <a:avLst>
              <a:gd name="adj1" fmla="val 0"/>
              <a:gd name="adj2" fmla="val 0"/>
            </a:avLst>
          </a:prstGeom>
          <a:ln w="9525">
            <a:solidFill>
              <a:schemeClr val="bg1">
                <a:lumMod val="65000"/>
              </a:schemeClr>
            </a:solidFill>
          </a:ln>
        </p:spPr>
        <p:txBody>
          <a:bodyPr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Can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we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construct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an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investment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portfolio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using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Deep Portfolio Theory (Heaton et.al, 2018)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that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incoprerates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forecasting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results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stock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returns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,</a:t>
            </a:r>
          </a:p>
          <a:p>
            <a:pPr lvl="1"/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diversified</a:t>
            </a:r>
            <a:r>
              <a:rPr lang="de-DE" sz="1400" dirty="0">
                <a:latin typeface="Corbel" panose="020B0503020204020204" pitchFamily="34" charset="0"/>
                <a:cs typeface="Calibri Light" panose="020F0302020204030204" pitchFamily="34" charset="0"/>
              </a:rPr>
              <a:t> </a:t>
            </a:r>
            <a:r>
              <a:rPr lang="de-DE" sz="1400" dirty="0" err="1">
                <a:latin typeface="Corbel" panose="020B0503020204020204" pitchFamily="34" charset="0"/>
                <a:cs typeface="Calibri Light" panose="020F0302020204030204" pitchFamily="34" charset="0"/>
              </a:rPr>
              <a:t>risk</a:t>
            </a:r>
            <a:endParaRPr lang="de-DE" sz="1400" dirty="0">
              <a:latin typeface="Corbel" panose="020B05030202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480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89" y="1581690"/>
            <a:ext cx="8641075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6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2003F-882C-430F-822C-06CE78A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Data, </a:t>
            </a:r>
            <a:r>
              <a:rPr lang="de-DE" dirty="0" err="1"/>
              <a:t>Methodology</a:t>
            </a:r>
            <a:r>
              <a:rPr lang="de-DE" dirty="0"/>
              <a:t> &amp;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FCDA7F0A-6AE7-45B7-8BB0-73F1A672A2A1}"/>
              </a:ext>
            </a:extLst>
          </p:cNvPr>
          <p:cNvSpPr txBox="1">
            <a:spLocks/>
          </p:cNvSpPr>
          <p:nvPr/>
        </p:nvSpPr>
        <p:spPr>
          <a:xfrm>
            <a:off x="504496" y="1825625"/>
            <a:ext cx="4797177" cy="427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/>
              <a:t>Model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model</a:t>
            </a:r>
            <a:r>
              <a:rPr lang="de-DE" sz="1400" dirty="0"/>
              <a:t>  </a:t>
            </a:r>
            <a:r>
              <a:rPr lang="de-DE" sz="1400" dirty="0" err="1"/>
              <a:t>starts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encoder</a:t>
            </a:r>
            <a:r>
              <a:rPr lang="de-DE" sz="1400" dirty="0"/>
              <a:t>,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samples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a </a:t>
            </a:r>
            <a:r>
              <a:rPr lang="de-DE" sz="1400" dirty="0" err="1"/>
              <a:t>gaussian</a:t>
            </a:r>
            <a:r>
              <a:rPr lang="de-DE" sz="1400" dirty="0"/>
              <a:t> </a:t>
            </a:r>
            <a:r>
              <a:rPr lang="de-DE" sz="1400" dirty="0" err="1"/>
              <a:t>distribution</a:t>
            </a:r>
            <a:r>
              <a:rPr lang="de-DE" sz="1400" dirty="0"/>
              <a:t> and </a:t>
            </a:r>
            <a:r>
              <a:rPr lang="de-DE" sz="1400" dirty="0" err="1"/>
              <a:t>creates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vector</a:t>
            </a:r>
            <a:r>
              <a:rPr lang="de-DE" sz="1400" dirty="0"/>
              <a:t> z..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The </a:t>
            </a:r>
            <a:r>
              <a:rPr lang="de-DE" sz="1400" dirty="0" err="1"/>
              <a:t>decoder</a:t>
            </a:r>
            <a:r>
              <a:rPr lang="de-DE" sz="1400" dirty="0"/>
              <a:t> </a:t>
            </a:r>
            <a:r>
              <a:rPr lang="de-DE" sz="1400" dirty="0" err="1"/>
              <a:t>then</a:t>
            </a:r>
            <a:r>
              <a:rPr lang="de-DE" sz="1400" dirty="0"/>
              <a:t> </a:t>
            </a:r>
            <a:r>
              <a:rPr lang="de-DE" sz="1400" dirty="0" err="1"/>
              <a:t>recinstructs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sequence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Other </a:t>
            </a:r>
            <a:r>
              <a:rPr lang="de-DE" sz="1400" dirty="0" err="1"/>
              <a:t>paramteres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equivalent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autoencoder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en-US" sz="1400" dirty="0"/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de-DE" sz="1400" b="1" dirty="0"/>
              <a:t>Training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b="1" dirty="0" err="1"/>
              <a:t>parameters</a:t>
            </a:r>
            <a:r>
              <a:rPr lang="de-DE" sz="1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500 </a:t>
            </a:r>
            <a:r>
              <a:rPr lang="de-DE" sz="1400" dirty="0" err="1"/>
              <a:t>epochs</a:t>
            </a:r>
            <a:r>
              <a:rPr lang="de-DE" sz="1400" dirty="0"/>
              <a:t> per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Adam Optimizer was </a:t>
            </a:r>
            <a:r>
              <a:rPr lang="de-DE" sz="1400" dirty="0" err="1"/>
              <a:t>used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Mean </a:t>
            </a:r>
            <a:r>
              <a:rPr lang="de-DE" sz="1400" dirty="0" err="1"/>
              <a:t>Squared</a:t>
            </a:r>
            <a:r>
              <a:rPr lang="de-DE" sz="1400" dirty="0"/>
              <a:t> Error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Untertitel 3">
            <a:extLst>
              <a:ext uri="{FF2B5EF4-FFF2-40B4-BE49-F238E27FC236}">
                <a16:creationId xmlns:a16="http://schemas.microsoft.com/office/drawing/2014/main" id="{49024B28-6996-48FA-9154-6BCAF971E7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62681" y="1148419"/>
            <a:ext cx="10630880" cy="43327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  <a:cs typeface="Calibri Light" panose="020F0302020204030204" pitchFamily="34" charset="0"/>
              </a:rPr>
              <a:t>Can I calculate the risk of a stock?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CE89E3D-6BC1-4711-84AC-1ACC723EEF1E}"/>
              </a:ext>
            </a:extLst>
          </p:cNvPr>
          <p:cNvSpPr/>
          <p:nvPr/>
        </p:nvSpPr>
        <p:spPr>
          <a:xfrm>
            <a:off x="632418" y="1148419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299563-C745-436C-B25A-E39CC894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0230"/>
            <a:ext cx="5489455" cy="32625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5726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67" y="2970382"/>
            <a:ext cx="11189065" cy="6254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2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0D5ECE6-0191-4D10-8836-BBC897E875AF}"/>
              </a:ext>
            </a:extLst>
          </p:cNvPr>
          <p:cNvCxnSpPr/>
          <p:nvPr/>
        </p:nvCxnSpPr>
        <p:spPr>
          <a:xfrm>
            <a:off x="584886" y="5107459"/>
            <a:ext cx="107915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EBEBE60-F953-4E9A-9ACC-A004161BAAD3}"/>
              </a:ext>
            </a:extLst>
          </p:cNvPr>
          <p:cNvSpPr/>
          <p:nvPr/>
        </p:nvSpPr>
        <p:spPr>
          <a:xfrm>
            <a:off x="2305848" y="4096542"/>
            <a:ext cx="1408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Markowitz, Sharpe (CAPM)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D1AE17-127B-4EE5-B09F-B1AF1DF1E7FD}"/>
              </a:ext>
            </a:extLst>
          </p:cNvPr>
          <p:cNvSpPr/>
          <p:nvPr/>
        </p:nvSpPr>
        <p:spPr>
          <a:xfrm>
            <a:off x="2135596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1964</a:t>
            </a:r>
            <a:endParaRPr lang="en-US" sz="14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8D4595-4A18-417F-968E-9FBFDF4DE0AA}"/>
              </a:ext>
            </a:extLst>
          </p:cNvPr>
          <p:cNvCxnSpPr>
            <a:cxnSpLocks/>
          </p:cNvCxnSpPr>
          <p:nvPr/>
        </p:nvCxnSpPr>
        <p:spPr>
          <a:xfrm flipV="1">
            <a:off x="2331316" y="4184822"/>
            <a:ext cx="0" cy="92263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B8773D49-46EB-4503-938C-01F518421269}"/>
              </a:ext>
            </a:extLst>
          </p:cNvPr>
          <p:cNvSpPr/>
          <p:nvPr/>
        </p:nvSpPr>
        <p:spPr>
          <a:xfrm>
            <a:off x="3895750" y="3745949"/>
            <a:ext cx="110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McKibbon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and Rose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(APT)</a:t>
            </a:r>
            <a:endParaRPr lang="en-US" sz="1200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09C9B3-8FBF-44DD-9595-A83DDBD331A4}"/>
              </a:ext>
            </a:extLst>
          </p:cNvPr>
          <p:cNvCxnSpPr>
            <a:cxnSpLocks/>
          </p:cNvCxnSpPr>
          <p:nvPr/>
        </p:nvCxnSpPr>
        <p:spPr>
          <a:xfrm flipV="1">
            <a:off x="3921219" y="3847070"/>
            <a:ext cx="0" cy="126039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2B281E3B-45BA-4AC3-B906-50E3CAE3EDC9}"/>
              </a:ext>
            </a:extLst>
          </p:cNvPr>
          <p:cNvSpPr/>
          <p:nvPr/>
        </p:nvSpPr>
        <p:spPr>
          <a:xfrm>
            <a:off x="3660751" y="52317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1973-1976</a:t>
            </a:r>
            <a:endParaRPr lang="en-US" sz="14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FE3AAA9-05E9-40B1-9AA3-33433AE37EB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341734" y="2856072"/>
            <a:ext cx="0" cy="22513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18F010D9-339C-45EC-BD99-9F71ACC5C0FE}"/>
              </a:ext>
            </a:extLst>
          </p:cNvPr>
          <p:cNvSpPr/>
          <p:nvPr/>
        </p:nvSpPr>
        <p:spPr>
          <a:xfrm>
            <a:off x="7341734" y="2717572"/>
            <a:ext cx="21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 Black-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Litterman</a:t>
            </a:r>
            <a:endParaRPr lang="en-US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09E2009-5578-495A-B6CB-1A9CF8CEB123}"/>
              </a:ext>
            </a:extLst>
          </p:cNvPr>
          <p:cNvSpPr/>
          <p:nvPr/>
        </p:nvSpPr>
        <p:spPr>
          <a:xfrm>
            <a:off x="7199877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RWPalladioL-Roma"/>
              </a:rPr>
              <a:t>991</a:t>
            </a:r>
            <a:endParaRPr lang="en-US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695E320-7E12-449F-88A1-CD7285347916}"/>
              </a:ext>
            </a:extLst>
          </p:cNvPr>
          <p:cNvSpPr/>
          <p:nvPr/>
        </p:nvSpPr>
        <p:spPr>
          <a:xfrm>
            <a:off x="886890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RWPalladioL-Roma"/>
              </a:rPr>
              <a:t>1952</a:t>
            </a:r>
            <a:endParaRPr lang="en-US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FB1D53-E9D0-40B4-9D02-6FF786806026}"/>
              </a:ext>
            </a:extLst>
          </p:cNvPr>
          <p:cNvSpPr/>
          <p:nvPr/>
        </p:nvSpPr>
        <p:spPr>
          <a:xfrm>
            <a:off x="886553" y="4343680"/>
            <a:ext cx="1408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Markowitz</a:t>
            </a:r>
            <a:endParaRPr lang="en-US" sz="120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FA587DE-72F5-4268-952E-AC361651FA78}"/>
              </a:ext>
            </a:extLst>
          </p:cNvPr>
          <p:cNvCxnSpPr/>
          <p:nvPr/>
        </p:nvCxnSpPr>
        <p:spPr>
          <a:xfrm flipV="1">
            <a:off x="912021" y="4461127"/>
            <a:ext cx="0" cy="646332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0DA38D06-2068-4238-9BAE-2FAB654534E1}"/>
              </a:ext>
            </a:extLst>
          </p:cNvPr>
          <p:cNvSpPr/>
          <p:nvPr/>
        </p:nvSpPr>
        <p:spPr>
          <a:xfrm>
            <a:off x="10164252" y="802747"/>
            <a:ext cx="21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Heaton et.al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(Deep Portfolio)</a:t>
            </a:r>
            <a:endParaRPr lang="en-US" sz="12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E0E48C1-8D0E-4F9B-8924-2917458EFD42}"/>
              </a:ext>
            </a:extLst>
          </p:cNvPr>
          <p:cNvSpPr/>
          <p:nvPr/>
        </p:nvSpPr>
        <p:spPr>
          <a:xfrm>
            <a:off x="9956251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2016</a:t>
            </a:r>
            <a:endParaRPr lang="en-US" sz="1400" dirty="0"/>
          </a:p>
        </p:txBody>
      </p:sp>
      <p:sp>
        <p:nvSpPr>
          <p:cNvPr id="27" name="Untertitel 4">
            <a:extLst>
              <a:ext uri="{FF2B5EF4-FFF2-40B4-BE49-F238E27FC236}">
                <a16:creationId xmlns:a16="http://schemas.microsoft.com/office/drawing/2014/main" id="{971AA81B-943D-422E-BCAD-13A3DE15FDF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816381C-B157-447F-8442-50BF6D843153}"/>
              </a:ext>
            </a:extLst>
          </p:cNvPr>
          <p:cNvCxnSpPr>
            <a:cxnSpLocks/>
          </p:cNvCxnSpPr>
          <p:nvPr/>
        </p:nvCxnSpPr>
        <p:spPr>
          <a:xfrm flipV="1">
            <a:off x="8846191" y="2403875"/>
            <a:ext cx="0" cy="2684147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DA394A2-EC3C-4553-9A12-0173845D968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0164252" y="1033580"/>
            <a:ext cx="0" cy="409447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031C42B-5E2E-4D5D-B511-3D82F20C4A1E}"/>
              </a:ext>
            </a:extLst>
          </p:cNvPr>
          <p:cNvSpPr txBox="1"/>
          <p:nvPr/>
        </p:nvSpPr>
        <p:spPr>
          <a:xfrm>
            <a:off x="8701215" y="1901603"/>
            <a:ext cx="1564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Ledoit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 &amp; Wolf, 2003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(Shrinkage)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5082471-EEBB-4AE9-99F3-86D6B1A41A95}"/>
              </a:ext>
            </a:extLst>
          </p:cNvPr>
          <p:cNvSpPr/>
          <p:nvPr/>
        </p:nvSpPr>
        <p:spPr>
          <a:xfrm>
            <a:off x="8571115" y="52317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URWPalladioL-Roma"/>
              </a:rPr>
              <a:t>2002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066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A078E-EA94-43F5-867A-6584B304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A741DA1-0B78-4071-B792-8854B7A941EE}"/>
              </a:ext>
            </a:extLst>
          </p:cNvPr>
          <p:cNvSpPr/>
          <p:nvPr/>
        </p:nvSpPr>
        <p:spPr>
          <a:xfrm>
            <a:off x="4225686" y="4955222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40E3773-22F6-4B14-812C-6D78C8F88C09}"/>
              </a:ext>
            </a:extLst>
          </p:cNvPr>
          <p:cNvSpPr/>
          <p:nvPr/>
        </p:nvSpPr>
        <p:spPr>
          <a:xfrm>
            <a:off x="422568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Backpropagation 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1974)</a:t>
            </a:r>
            <a:endParaRPr lang="en-US" sz="12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0D2A9F7-3BD2-4C43-857D-15BD3030DF3D}"/>
              </a:ext>
            </a:extLst>
          </p:cNvPr>
          <p:cNvCxnSpPr>
            <a:cxnSpLocks/>
          </p:cNvCxnSpPr>
          <p:nvPr/>
        </p:nvCxnSpPr>
        <p:spPr>
          <a:xfrm>
            <a:off x="4291914" y="5099222"/>
            <a:ext cx="0" cy="79455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5EBA29FB-AC09-458C-A07D-D227A79B8563}"/>
              </a:ext>
            </a:extLst>
          </p:cNvPr>
          <p:cNvSpPr/>
          <p:nvPr/>
        </p:nvSpPr>
        <p:spPr>
          <a:xfrm>
            <a:off x="5931245" y="459083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FD97257-2AED-4694-AF0E-7C27AFEB8AA2}"/>
              </a:ext>
            </a:extLst>
          </p:cNvPr>
          <p:cNvCxnSpPr>
            <a:cxnSpLocks/>
          </p:cNvCxnSpPr>
          <p:nvPr/>
        </p:nvCxnSpPr>
        <p:spPr>
          <a:xfrm>
            <a:off x="5997473" y="4685406"/>
            <a:ext cx="5772" cy="118465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1EA9E31F-6667-4787-B3D3-0618681249E3}"/>
              </a:ext>
            </a:extLst>
          </p:cNvPr>
          <p:cNvSpPr/>
          <p:nvPr/>
        </p:nvSpPr>
        <p:spPr>
          <a:xfrm>
            <a:off x="5931245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RNN 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(Jordan, 1986)</a:t>
            </a:r>
            <a:endParaRPr lang="en-US" sz="1200" dirty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CBB227C0-0C31-4781-B1BC-85DE3CB1AF1B}"/>
              </a:ext>
            </a:extLst>
          </p:cNvPr>
          <p:cNvSpPr/>
          <p:nvPr/>
        </p:nvSpPr>
        <p:spPr>
          <a:xfrm>
            <a:off x="8077693" y="384942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08DC659E-6A05-4DBA-A807-3C12473A3B5A}"/>
              </a:ext>
            </a:extLst>
          </p:cNvPr>
          <p:cNvCxnSpPr>
            <a:cxnSpLocks/>
          </p:cNvCxnSpPr>
          <p:nvPr/>
        </p:nvCxnSpPr>
        <p:spPr>
          <a:xfrm>
            <a:off x="8138149" y="1094830"/>
            <a:ext cx="5772" cy="275459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92">
            <a:extLst>
              <a:ext uri="{FF2B5EF4-FFF2-40B4-BE49-F238E27FC236}">
                <a16:creationId xmlns:a16="http://schemas.microsoft.com/office/drawing/2014/main" id="{93B617E0-280E-434E-8D9C-B61FFE5992A3}"/>
              </a:ext>
            </a:extLst>
          </p:cNvPr>
          <p:cNvSpPr/>
          <p:nvPr/>
        </p:nvSpPr>
        <p:spPr>
          <a:xfrm>
            <a:off x="7885590" y="612449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LSTMs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Hochreiter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1997)</a:t>
            </a:r>
            <a:endParaRPr lang="en-US" sz="1200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D9CC4027-2489-4561-9A9C-400711A9D31A}"/>
              </a:ext>
            </a:extLst>
          </p:cNvPr>
          <p:cNvSpPr/>
          <p:nvPr/>
        </p:nvSpPr>
        <p:spPr>
          <a:xfrm>
            <a:off x="10025719" y="3014657"/>
            <a:ext cx="197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Autoencoder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(Goodfellow et al., 2016)</a:t>
            </a:r>
            <a:endParaRPr lang="en-US" sz="1200" dirty="0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B995D51A-2E8F-4F9C-8AF7-35AF839DF978}"/>
              </a:ext>
            </a:extLst>
          </p:cNvPr>
          <p:cNvSpPr/>
          <p:nvPr/>
        </p:nvSpPr>
        <p:spPr>
          <a:xfrm>
            <a:off x="10013424" y="194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2455D94D-EF71-4DA5-B6F3-2AF97CF591BC}"/>
              </a:ext>
            </a:extLst>
          </p:cNvPr>
          <p:cNvCxnSpPr>
            <a:cxnSpLocks/>
          </p:cNvCxnSpPr>
          <p:nvPr/>
        </p:nvCxnSpPr>
        <p:spPr>
          <a:xfrm flipH="1">
            <a:off x="10073120" y="2070825"/>
            <a:ext cx="5772" cy="96408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>
            <a:extLst>
              <a:ext uri="{FF2B5EF4-FFF2-40B4-BE49-F238E27FC236}">
                <a16:creationId xmlns:a16="http://schemas.microsoft.com/office/drawing/2014/main" id="{815C9C24-0C1D-4856-96AB-FDFBA533CA83}"/>
              </a:ext>
            </a:extLst>
          </p:cNvPr>
          <p:cNvSpPr/>
          <p:nvPr/>
        </p:nvSpPr>
        <p:spPr>
          <a:xfrm>
            <a:off x="7114844" y="432090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3239A794-466F-4DA9-A298-C9F69B21075F}"/>
              </a:ext>
            </a:extLst>
          </p:cNvPr>
          <p:cNvCxnSpPr>
            <a:cxnSpLocks/>
            <a:stCxn id="101" idx="4"/>
          </p:cNvCxnSpPr>
          <p:nvPr/>
        </p:nvCxnSpPr>
        <p:spPr>
          <a:xfrm flipH="1">
            <a:off x="7181072" y="4464908"/>
            <a:ext cx="5772" cy="14051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hteck 104">
            <a:extLst>
              <a:ext uri="{FF2B5EF4-FFF2-40B4-BE49-F238E27FC236}">
                <a16:creationId xmlns:a16="http://schemas.microsoft.com/office/drawing/2014/main" id="{A6E3BE52-0F49-45D8-B7A7-1E8EE6A3383F}"/>
              </a:ext>
            </a:extLst>
          </p:cNvPr>
          <p:cNvSpPr/>
          <p:nvPr/>
        </p:nvSpPr>
        <p:spPr>
          <a:xfrm>
            <a:off x="7120616" y="5870064"/>
            <a:ext cx="159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BBT</a:t>
            </a:r>
          </a:p>
          <a:p>
            <a:r>
              <a:rPr lang="en-US" sz="1200" dirty="0">
                <a:solidFill>
                  <a:srgbClr val="000000"/>
                </a:solidFill>
                <a:latin typeface="URWPalladioL-Roma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URWPalladioL-Roma"/>
              </a:rPr>
              <a:t>Werbos</a:t>
            </a:r>
            <a:r>
              <a:rPr lang="en-US" sz="1200" dirty="0">
                <a:solidFill>
                  <a:srgbClr val="000000"/>
                </a:solidFill>
                <a:latin typeface="URWPalladioL-Roma"/>
              </a:rPr>
              <a:t>, 1990)</a:t>
            </a:r>
            <a:endParaRPr lang="en-US" sz="1200" dirty="0"/>
          </a:p>
        </p:txBody>
      </p:sp>
      <p:sp>
        <p:nvSpPr>
          <p:cNvPr id="113" name="Freihandform: Form 112">
            <a:extLst>
              <a:ext uri="{FF2B5EF4-FFF2-40B4-BE49-F238E27FC236}">
                <a16:creationId xmlns:a16="http://schemas.microsoft.com/office/drawing/2014/main" id="{24D435DE-D0FF-40CC-921D-8E81380E22A6}"/>
              </a:ext>
            </a:extLst>
          </p:cNvPr>
          <p:cNvSpPr/>
          <p:nvPr/>
        </p:nvSpPr>
        <p:spPr>
          <a:xfrm>
            <a:off x="3113903" y="1057691"/>
            <a:ext cx="7697323" cy="4028302"/>
          </a:xfrm>
          <a:custGeom>
            <a:avLst/>
            <a:gdLst>
              <a:gd name="connsiteX0" fmla="*/ 0 w 7697323"/>
              <a:gd name="connsiteY0" fmla="*/ 4028302 h 4028302"/>
              <a:gd name="connsiteX1" fmla="*/ 881448 w 7697323"/>
              <a:gd name="connsiteY1" fmla="*/ 4020065 h 4028302"/>
              <a:gd name="connsiteX2" fmla="*/ 1210962 w 7697323"/>
              <a:gd name="connsiteY2" fmla="*/ 3945924 h 4028302"/>
              <a:gd name="connsiteX3" fmla="*/ 2899719 w 7697323"/>
              <a:gd name="connsiteY3" fmla="*/ 3575221 h 4028302"/>
              <a:gd name="connsiteX4" fmla="*/ 4085967 w 7697323"/>
              <a:gd name="connsiteY4" fmla="*/ 3278659 h 4028302"/>
              <a:gd name="connsiteX5" fmla="*/ 5041556 w 7697323"/>
              <a:gd name="connsiteY5" fmla="*/ 2825578 h 4028302"/>
              <a:gd name="connsiteX6" fmla="*/ 6969211 w 7697323"/>
              <a:gd name="connsiteY6" fmla="*/ 947351 h 4028302"/>
              <a:gd name="connsiteX7" fmla="*/ 7587048 w 7697323"/>
              <a:gd name="connsiteY7" fmla="*/ 222421 h 4028302"/>
              <a:gd name="connsiteX8" fmla="*/ 7694140 w 7697323"/>
              <a:gd name="connsiteY8" fmla="*/ 0 h 402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7323" h="4028302">
                <a:moveTo>
                  <a:pt x="0" y="4028302"/>
                </a:moveTo>
                <a:lnTo>
                  <a:pt x="881448" y="4020065"/>
                </a:lnTo>
                <a:cubicBezTo>
                  <a:pt x="1083275" y="4006335"/>
                  <a:pt x="1210962" y="3945924"/>
                  <a:pt x="1210962" y="3945924"/>
                </a:cubicBezTo>
                <a:lnTo>
                  <a:pt x="2899719" y="3575221"/>
                </a:lnTo>
                <a:cubicBezTo>
                  <a:pt x="3378886" y="3464010"/>
                  <a:pt x="3728994" y="3403599"/>
                  <a:pt x="4085967" y="3278659"/>
                </a:cubicBezTo>
                <a:cubicBezTo>
                  <a:pt x="4442940" y="3153719"/>
                  <a:pt x="4561015" y="3214129"/>
                  <a:pt x="5041556" y="2825578"/>
                </a:cubicBezTo>
                <a:cubicBezTo>
                  <a:pt x="5522097" y="2437027"/>
                  <a:pt x="6544962" y="1381210"/>
                  <a:pt x="6969211" y="947351"/>
                </a:cubicBezTo>
                <a:cubicBezTo>
                  <a:pt x="7393460" y="513492"/>
                  <a:pt x="7466227" y="380313"/>
                  <a:pt x="7587048" y="222421"/>
                </a:cubicBezTo>
                <a:cubicBezTo>
                  <a:pt x="7707870" y="64529"/>
                  <a:pt x="7701005" y="32264"/>
                  <a:pt x="769414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4">
            <a:extLst>
              <a:ext uri="{FF2B5EF4-FFF2-40B4-BE49-F238E27FC236}">
                <a16:creationId xmlns:a16="http://schemas.microsoft.com/office/drawing/2014/main" id="{437AB02A-F0C5-4611-8EF3-15EFBE9F78C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04496" y="1148420"/>
            <a:ext cx="11189065" cy="433271"/>
          </a:xfrm>
        </p:spPr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F07C9C-8DFD-454E-93EE-263C1001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68376" y="840408"/>
            <a:ext cx="11723624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72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E87F21-AE60-44AA-9E0F-A2BD0EF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Literature</a:t>
            </a:r>
            <a:r>
              <a:rPr lang="de-DE" dirty="0"/>
              <a:t> Review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00342E0-F24D-43E0-8AA9-822E8EA5FB9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portfolio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(MPT) (</a:t>
            </a:r>
            <a:r>
              <a:rPr lang="en-US" dirty="0">
                <a:solidFill>
                  <a:srgbClr val="000000"/>
                </a:solidFill>
                <a:latin typeface="URWPalladioL-Roma"/>
              </a:rPr>
              <a:t>Markowitz, 1952)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590220" y="2314575"/>
                <a:ext cx="448054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 tIns="72000" rIns="72000" bIns="7200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4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2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000" kern="12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</a:rPr>
                  <a:t>MPT shows that an investor can construct a portfolio of multiple assets that will maximize returns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latin typeface="Corbel" panose="020B0503020204020204" pitchFamily="34" charset="0"/>
                  </a:rPr>
                  <a:t>) for a given level of portfolio risk, which is the sum of covariance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>
                        <a:latin typeface="Corbel" panose="020B0503020204020204" pitchFamily="34" charset="0"/>
                      </a:rPr>
                      <m:t>cov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sz="1400">
                                <a:latin typeface="Corbel" panose="020B0503020204020204" pitchFamily="34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de-DE" sz="1400">
                                <a:latin typeface="Corbel" panose="020B05030202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de-DE" sz="1400">
                            <a:latin typeface="Corbel" panose="020B05030202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de-DE" sz="1400">
                                <a:latin typeface="Corbel" panose="020B0503020204020204" pitchFamily="34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de-DE" sz="1400">
                                <a:latin typeface="Corbel" panose="020B0503020204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>
                    <a:latin typeface="Corbel" panose="020B0503020204020204" pitchFamily="34" charset="0"/>
                  </a:rPr>
                  <a:t>) of the selected stocks. 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rbel" panose="020B0503020204020204" pitchFamily="34" charset="0"/>
                  </a:rPr>
                  <a:t>Likewise, given a desired level of expected return, an investor can construct a portfolio with the lowest possible risk. </a:t>
                </a:r>
                <a:endParaRPr lang="de-DE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platzhalter 2">
                <a:extLst>
                  <a:ext uri="{FF2B5EF4-FFF2-40B4-BE49-F238E27FC236}">
                    <a16:creationId xmlns:a16="http://schemas.microsoft.com/office/drawing/2014/main" id="{3719FC7C-4299-4766-B8FF-9D712AF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0220" y="2314575"/>
                <a:ext cx="4480543" cy="3495675"/>
              </a:xfrm>
              <a:prstGeom prst="halfFrame">
                <a:avLst>
                  <a:gd name="adj1" fmla="val 0"/>
                  <a:gd name="adj2" fmla="val 0"/>
                </a:avLst>
              </a:prstGeom>
              <a:blipFill>
                <a:blip r:embed="rId2"/>
                <a:stretch>
                  <a:fillRect l="-271"/>
                </a:stretch>
              </a:blipFill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91">
            <a:extLst>
              <a:ext uri="{FF2B5EF4-FFF2-40B4-BE49-F238E27FC236}">
                <a16:creationId xmlns:a16="http://schemas.microsoft.com/office/drawing/2014/main" id="{8D5293BB-83ED-436C-9AD3-3C04E57F2F11}"/>
              </a:ext>
            </a:extLst>
          </p:cNvPr>
          <p:cNvSpPr txBox="1">
            <a:spLocks/>
          </p:cNvSpPr>
          <p:nvPr/>
        </p:nvSpPr>
        <p:spPr>
          <a:xfrm>
            <a:off x="590222" y="1849866"/>
            <a:ext cx="2565335" cy="3708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de-DE" sz="1600" kern="1200" dirty="0">
                <a:solidFill>
                  <a:schemeClr val="tx1"/>
                </a:solidFill>
                <a:latin typeface="DINPro-Medium" panose="020B0604020101020102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Corbel" panose="020B0503020204020204" pitchFamily="34" charset="0"/>
              </a:rPr>
              <a:t>What</a:t>
            </a:r>
            <a:r>
              <a:rPr lang="de-DE" sz="1400" b="1" dirty="0">
                <a:latin typeface="Corbel" panose="020B0503020204020204" pitchFamily="34" charset="0"/>
              </a:rPr>
              <a:t> </a:t>
            </a:r>
            <a:r>
              <a:rPr lang="de-DE" sz="1400" b="1" dirty="0" err="1">
                <a:latin typeface="Corbel" panose="020B0503020204020204" pitchFamily="34" charset="0"/>
              </a:rPr>
              <a:t>is</a:t>
            </a:r>
            <a:r>
              <a:rPr lang="de-DE" sz="1400" b="1" dirty="0">
                <a:latin typeface="Corbel" panose="020B0503020204020204" pitchFamily="34" charset="0"/>
              </a:rPr>
              <a:t> MPT?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3AB02E-B135-4B47-96ED-14E38337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37" y="2144123"/>
            <a:ext cx="4994743" cy="36661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9824EE-76E8-4B02-84C0-1D17783A7162}"/>
              </a:ext>
            </a:extLst>
          </p:cNvPr>
          <p:cNvSpPr txBox="1"/>
          <p:nvPr/>
        </p:nvSpPr>
        <p:spPr>
          <a:xfrm>
            <a:off x="6343362" y="5810250"/>
            <a:ext cx="4772891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XX: Efficient frontier:</a:t>
            </a:r>
          </a:p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0" i="0" u="none" baseline="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8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mVISE">
      <a:dk1>
        <a:srgbClr val="000000"/>
      </a:dk1>
      <a:lt1>
        <a:srgbClr val="FFFFFF"/>
      </a:lt1>
      <a:dk2>
        <a:srgbClr val="062646"/>
      </a:dk2>
      <a:lt2>
        <a:srgbClr val="E7E6E6"/>
      </a:lt2>
      <a:accent1>
        <a:srgbClr val="2195CA"/>
      </a:accent1>
      <a:accent2>
        <a:srgbClr val="F49605"/>
      </a:accent2>
      <a:accent3>
        <a:srgbClr val="B3B4B3"/>
      </a:accent3>
      <a:accent4>
        <a:srgbClr val="F4C47A"/>
      </a:accent4>
      <a:accent5>
        <a:srgbClr val="65AACA"/>
      </a:accent5>
      <a:accent6>
        <a:srgbClr val="D6D6D6"/>
      </a:accent6>
      <a:hlink>
        <a:srgbClr val="0563C1"/>
      </a:hlink>
      <a:folHlink>
        <a:srgbClr val="954F72"/>
      </a:folHlink>
    </a:clrScheme>
    <a:fontScheme name="mVISE Standardschriftarten">
      <a:majorFont>
        <a:latin typeface="AmpleAlt-Regular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E366EFE8-2FDA-4840-8719-CF0744721C69}" vid="{CB7B89C4-728F-C141-9CD0-DDFE0F98A6A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3129</Words>
  <Application>Microsoft Office PowerPoint</Application>
  <PresentationFormat>Breitbild</PresentationFormat>
  <Paragraphs>635</Paragraphs>
  <Slides>53</Slides>
  <Notes>2</Notes>
  <HiddenSlides>21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4" baseType="lpstr">
      <vt:lpstr>AmpleAlt-Regular</vt:lpstr>
      <vt:lpstr>Arial</vt:lpstr>
      <vt:lpstr>BMW Group Condensed</vt:lpstr>
      <vt:lpstr>Calibri</vt:lpstr>
      <vt:lpstr>Calibri Light</vt:lpstr>
      <vt:lpstr>Cambria Math</vt:lpstr>
      <vt:lpstr>Corbel</vt:lpstr>
      <vt:lpstr>Roboto</vt:lpstr>
      <vt:lpstr>URWPalladioL-Roma</vt:lpstr>
      <vt:lpstr>Wingdings</vt:lpstr>
      <vt:lpstr>Office-Design</vt:lpstr>
      <vt:lpstr>Stock Price Prediction and Portfolio Optimization Using Recurrent Neural Networks and Autoencoders</vt:lpstr>
      <vt:lpstr>PowerPoint-Präsentation</vt:lpstr>
      <vt:lpstr>Data, Methodology &amp; Results</vt:lpstr>
      <vt:lpstr>Data, Methodology &amp; Results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Data, Methodology &amp; Results</vt:lpstr>
      <vt:lpstr>Conclusion and Future Research</vt:lpstr>
      <vt:lpstr>Conclusion and Future Research</vt:lpstr>
      <vt:lpstr>References</vt:lpstr>
      <vt:lpstr>Q &amp; A</vt:lpstr>
      <vt:lpstr>PowerPoint-Präsentation</vt:lpstr>
      <vt:lpstr>Literature Review</vt:lpstr>
      <vt:lpstr>Agenda</vt:lpstr>
      <vt:lpstr>Introduction</vt:lpstr>
      <vt:lpstr>Data, Methodology &amp; Results</vt:lpstr>
      <vt:lpstr>Data, Methodology &amp;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Portfolio Optimization Using Recurrent Neural Networks and Autoencoders</dc:title>
  <dc:creator>Julian Quernheim, mVISE AG</dc:creator>
  <cp:lastModifiedBy>Julian Quernheim, mVISE AG</cp:lastModifiedBy>
  <cp:revision>106</cp:revision>
  <dcterms:created xsi:type="dcterms:W3CDTF">2020-06-04T13:24:26Z</dcterms:created>
  <dcterms:modified xsi:type="dcterms:W3CDTF">2020-10-02T14:35:57Z</dcterms:modified>
</cp:coreProperties>
</file>